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0"/>
  </p:notesMasterIdLst>
  <p:handoutMasterIdLst>
    <p:handoutMasterId r:id="rId21"/>
  </p:handoutMasterIdLst>
  <p:sldIdLst>
    <p:sldId id="463" r:id="rId2"/>
    <p:sldId id="476" r:id="rId3"/>
    <p:sldId id="477" r:id="rId4"/>
    <p:sldId id="479" r:id="rId5"/>
    <p:sldId id="478" r:id="rId6"/>
    <p:sldId id="480" r:id="rId7"/>
    <p:sldId id="474" r:id="rId8"/>
    <p:sldId id="464" r:id="rId9"/>
    <p:sldId id="465" r:id="rId10"/>
    <p:sldId id="466" r:id="rId11"/>
    <p:sldId id="436" r:id="rId12"/>
    <p:sldId id="473" r:id="rId13"/>
    <p:sldId id="458" r:id="rId14"/>
    <p:sldId id="437" r:id="rId15"/>
    <p:sldId id="460" r:id="rId16"/>
    <p:sldId id="475" r:id="rId17"/>
    <p:sldId id="470" r:id="rId18"/>
    <p:sldId id="449" r:id="rId19"/>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1022" userDrawn="1">
          <p15:clr>
            <a:srgbClr val="A4A3A4"/>
          </p15:clr>
        </p15:guide>
        <p15:guide id="3" orient="horz" pos="4004" userDrawn="1">
          <p15:clr>
            <a:srgbClr val="A4A3A4"/>
          </p15:clr>
        </p15:guide>
        <p15:guide id="4" pos="317" userDrawn="1">
          <p15:clr>
            <a:srgbClr val="A4A3A4"/>
          </p15:clr>
        </p15:guide>
        <p15:guide id="5" pos="7356" userDrawn="1">
          <p15:clr>
            <a:srgbClr val="A4A3A4"/>
          </p15:clr>
        </p15:guide>
        <p15:guide id="7" orient="horz" pos="3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wich, Peter" initials="HP" lastIdx="1" clrIdx="0">
    <p:extLst>
      <p:ext uri="{19B8F6BF-5375-455C-9EA6-DF929625EA0E}">
        <p15:presenceInfo xmlns:p15="http://schemas.microsoft.com/office/powerpoint/2012/main" userId="S-1-5-21-74642-3284969411-2123768488-156948" providerId="AD"/>
      </p:ext>
    </p:extLst>
  </p:cmAuthor>
  <p:cmAuthor id="2" name="Shah, Dipan" initials="SD" lastIdx="2" clrIdx="1">
    <p:extLst>
      <p:ext uri="{19B8F6BF-5375-455C-9EA6-DF929625EA0E}">
        <p15:presenceInfo xmlns:p15="http://schemas.microsoft.com/office/powerpoint/2012/main" userId="S-1-5-21-74642-3284969411-2123768488-1034325" providerId="AD"/>
      </p:ext>
    </p:extLst>
  </p:cmAuthor>
  <p:cmAuthor id="3" name="Masson, Neha" initials="MN" lastIdx="1" clrIdx="2">
    <p:extLst>
      <p:ext uri="{19B8F6BF-5375-455C-9EA6-DF929625EA0E}">
        <p15:presenceInfo xmlns:p15="http://schemas.microsoft.com/office/powerpoint/2012/main" userId="S-1-5-21-74642-3284969411-2123768488-1333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609A7F"/>
    <a:srgbClr val="000000"/>
    <a:srgbClr val="970A82"/>
    <a:srgbClr val="FF3399"/>
    <a:srgbClr val="FF0000"/>
    <a:srgbClr val="FFFFFF"/>
    <a:srgbClr val="FEE3A1"/>
    <a:srgbClr val="FFF1D0"/>
    <a:srgbClr val="FFF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634" autoAdjust="0"/>
  </p:normalViewPr>
  <p:slideViewPr>
    <p:cSldViewPr snapToGrid="0" showGuides="1">
      <p:cViewPr varScale="1">
        <p:scale>
          <a:sx n="114" d="100"/>
          <a:sy n="114" d="100"/>
        </p:scale>
        <p:origin x="468" y="114"/>
      </p:cViewPr>
      <p:guideLst>
        <p:guide pos="3841"/>
        <p:guide orient="horz" pos="1022"/>
        <p:guide orient="horz" pos="4004"/>
        <p:guide pos="317"/>
        <p:guide pos="7356"/>
        <p:guide orient="horz" pos="300"/>
      </p:guideLst>
    </p:cSldViewPr>
  </p:slideViewPr>
  <p:outlineViewPr>
    <p:cViewPr>
      <p:scale>
        <a:sx n="33" d="100"/>
        <a:sy n="33" d="100"/>
      </p:scale>
      <p:origin x="0" y="-3888"/>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251997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Deploy on</a:t>
            </a:r>
            <a:r>
              <a:rPr lang="en-US" sz="900" baseline="0" dirty="0"/>
              <a:t> premise or cloud</a:t>
            </a:r>
          </a:p>
          <a:p>
            <a:r>
              <a:rPr lang="en-US" sz="900" baseline="0" dirty="0" err="1"/>
              <a:t>Sql</a:t>
            </a:r>
            <a:r>
              <a:rPr lang="en-US" sz="900" baseline="0" dirty="0"/>
              <a:t> or </a:t>
            </a:r>
            <a:r>
              <a:rPr lang="en-US" sz="900" baseline="0" dirty="0" err="1"/>
              <a:t>hana</a:t>
            </a:r>
            <a:endParaRPr lang="en-US" sz="900" baseline="0" dirty="0"/>
          </a:p>
          <a:p>
            <a:r>
              <a:rPr lang="en-US" sz="900" baseline="0" dirty="0"/>
              <a:t>Business one is the core</a:t>
            </a:r>
          </a:p>
          <a:p>
            <a:r>
              <a:rPr lang="en-US" sz="900" baseline="0" dirty="0"/>
              <a:t>Dev extensions (add </a:t>
            </a:r>
            <a:r>
              <a:rPr lang="en-US" sz="900" baseline="0" dirty="0" err="1"/>
              <a:t>ons</a:t>
            </a:r>
            <a:r>
              <a:rPr lang="en-US" sz="900" baseline="0" dirty="0"/>
              <a:t>)</a:t>
            </a:r>
          </a:p>
          <a:p>
            <a:r>
              <a:rPr lang="en-US" sz="900" baseline="0" dirty="0"/>
              <a:t>Flexibility of deployment. </a:t>
            </a:r>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396988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700" dirty="0"/>
              <a:t>Dashboards, SAP mobile apps, outsourced payroll, automated request for quotation, integration of web-based SAP Customer Checkout application, Ariba Network integration (purchase order and invoice automation), </a:t>
            </a:r>
            <a:r>
              <a:rPr lang="en-US" sz="700" b="0" baseline="0" dirty="0">
                <a:solidFill>
                  <a:schemeClr val="tx1"/>
                </a:solidFill>
                <a:latin typeface="Arial" pitchFamily="34" charset="0"/>
                <a:cs typeface="Arial" pitchFamily="34" charset="0"/>
              </a:rPr>
              <a:t>SAP Hybris Cloud for Customer (best practice for sales side)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700" b="0" baseline="0" dirty="0">
              <a:solidFill>
                <a:schemeClr val="tx1"/>
              </a:solidFill>
              <a:latin typeface="Arial" pitchFamily="34" charset="0"/>
              <a:cs typeface="Arial" pitchFamily="34" charset="0"/>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700" b="0" baseline="0" dirty="0">
                <a:solidFill>
                  <a:schemeClr val="tx1"/>
                </a:solidFill>
                <a:latin typeface="Arial" pitchFamily="34" charset="0"/>
                <a:cs typeface="Arial" pitchFamily="34" charset="0"/>
              </a:rPr>
              <a:t>Project Management, Service, MRP</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288549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by side pros and cons of each, or</a:t>
            </a:r>
            <a:r>
              <a:rPr lang="en-US" baseline="0" dirty="0"/>
              <a:t> why you’d chose one over the other</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422456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65664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a:t>
            </a:r>
            <a:r>
              <a:rPr lang="en-US" baseline="0" dirty="0"/>
              <a:t> system – </a:t>
            </a:r>
            <a:r>
              <a:rPr lang="en-US" baseline="0" dirty="0" err="1"/>
              <a:t>hw</a:t>
            </a:r>
            <a:r>
              <a:rPr lang="en-US" baseline="0" dirty="0"/>
              <a:t> to proactively check system </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1049451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89"/>
          <a:stretch/>
        </p:blipFill>
        <p:spPr>
          <a:xfrm>
            <a:off x="-1" y="0"/>
            <a:ext cx="12195175" cy="6858000"/>
          </a:xfrm>
          <a:prstGeom prst="rect">
            <a:avLst/>
          </a:prstGeom>
        </p:spPr>
      </p:pic>
      <p:sp>
        <p:nvSpPr>
          <p:cNvPr id="24" name="Classification"/>
          <p:cNvSpPr txBox="1"/>
          <p:nvPr userDrawn="1"/>
        </p:nvSpPr>
        <p:spPr>
          <a:xfrm>
            <a:off x="252000" y="4475406"/>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3" name="Date"/>
          <p:cNvSpPr>
            <a:spLocks noGrp="1"/>
          </p:cNvSpPr>
          <p:nvPr>
            <p:ph type="body" sz="quarter" idx="15" hasCustomPrompt="1"/>
          </p:nvPr>
        </p:nvSpPr>
        <p:spPr>
          <a:xfrm>
            <a:off x="251999" y="3868173"/>
            <a:ext cx="8393573" cy="184666"/>
          </a:xfrm>
        </p:spPr>
        <p:txBody>
          <a:bodyPr>
            <a:noAutofit/>
          </a:bodyPr>
          <a:lstStyle>
            <a:lvl1pPr>
              <a:spcBef>
                <a:spcPts val="0"/>
              </a:spcBef>
              <a:defRPr sz="1200"/>
            </a:lvl1pPr>
          </a:lstStyle>
          <a:p>
            <a:pPr lvl="0"/>
            <a:r>
              <a:rPr lang="en-US" dirty="0"/>
              <a:t>Month 00, 2017</a:t>
            </a:r>
          </a:p>
        </p:txBody>
      </p:sp>
      <p:sp>
        <p:nvSpPr>
          <p:cNvPr id="6" name="Speaker"/>
          <p:cNvSpPr>
            <a:spLocks noGrp="1"/>
          </p:cNvSpPr>
          <p:nvPr userDrawn="1">
            <p:ph type="subTitle" idx="1" hasCustomPrompt="1"/>
          </p:nvPr>
        </p:nvSpPr>
        <p:spPr bwMode="gray">
          <a:xfrm>
            <a:off x="251999" y="3559299"/>
            <a:ext cx="8393573" cy="276999"/>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8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p>
        </p:txBody>
      </p:sp>
      <p:sp>
        <p:nvSpPr>
          <p:cNvPr id="10" name="Presentation Title"/>
          <p:cNvSpPr>
            <a:spLocks noGrp="1"/>
          </p:cNvSpPr>
          <p:nvPr>
            <p:ph type="body" sz="quarter" idx="14" hasCustomPrompt="1"/>
          </p:nvPr>
        </p:nvSpPr>
        <p:spPr>
          <a:xfrm>
            <a:off x="251999" y="2437077"/>
            <a:ext cx="8393573" cy="886397"/>
          </a:xfrm>
        </p:spPr>
        <p:txBody>
          <a:bodyPr wrap="square">
            <a:noAutofit/>
          </a:bodyPr>
          <a:lstStyle>
            <a:lvl1pPr>
              <a:lnSpc>
                <a:spcPct val="90000"/>
              </a:lnSpc>
              <a:spcBef>
                <a:spcPts val="0"/>
              </a:spcBef>
              <a:defRPr sz="3200"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9171173" y="0"/>
            <a:ext cx="3024002"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2000" y="6241747"/>
            <a:ext cx="1578462" cy="360000"/>
          </a:xfrm>
          <a:prstGeom prst="rect">
            <a:avLst/>
          </a:prstGeom>
        </p:spPr>
      </p:pic>
    </p:spTree>
    <p:extLst>
      <p:ext uri="{BB962C8B-B14F-4D97-AF65-F5344CB8AC3E}">
        <p14:creationId xmlns:p14="http://schemas.microsoft.com/office/powerpoint/2010/main" val="206737834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9277"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9277"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1639"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1639"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72766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3878220"/>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4877"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7626"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51252"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68059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11175" y="252000"/>
            <a:ext cx="6084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511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2477" y="1601628"/>
            <a:ext cx="5328000" cy="4230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4000" y="1620000"/>
            <a:ext cx="11185200"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220" y="1142735"/>
            <a:ext cx="11795760" cy="220929"/>
          </a:xfrm>
          <a:prstGeom prst="rect">
            <a:avLst/>
          </a:prstGeom>
          <a:solidFill>
            <a:schemeClr val="bg1"/>
          </a:solidFill>
          <a:ln w="6350" algn="ctr">
            <a:noFill/>
            <a:miter lim="800000"/>
            <a:headEnd/>
            <a:tailEnd/>
          </a:ln>
        </p:spPr>
        <p:txBody>
          <a:bodyPr lIns="89979" tIns="71983" rIns="89979" bIns="71983"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924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2300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328000"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328000"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5994000"/>
            <a:ext cx="1578462" cy="360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999" y="1620000"/>
            <a:ext cx="11185200"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4000" y="719834"/>
            <a:ext cx="9540674"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2017 SAP SE or an SAP affiliate company. All rights reserved.</a:t>
            </a:r>
          </a:p>
        </p:txBody>
      </p:sp>
      <p:grpSp>
        <p:nvGrpSpPr>
          <p:cNvPr id="6" name="Group 5"/>
          <p:cNvGrpSpPr/>
          <p:nvPr userDrawn="1"/>
        </p:nvGrpSpPr>
        <p:grpSpPr>
          <a:xfrm>
            <a:off x="0"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5" name="TextBox 4"/>
          <p:cNvSpPr txBox="1"/>
          <p:nvPr userDrawn="1"/>
        </p:nvSpPr>
        <p:spPr bwMode="gray">
          <a:xfrm>
            <a:off x="504000" y="719834"/>
            <a:ext cx="1118520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a:t>
            </a:r>
            <a:r>
              <a:rPr lang="de-DE" sz="2400" b="0" noProof="0" dirty="0"/>
              <a:t>2017 SAP SE oder ein SAP-Konzernunternehmen. Alle Rechte vorbehalten.</a:t>
            </a:r>
          </a:p>
        </p:txBody>
      </p:sp>
      <p:grpSp>
        <p:nvGrpSpPr>
          <p:cNvPr id="6" name="Group 5"/>
          <p:cNvGrpSpPr/>
          <p:nvPr userDrawn="1"/>
        </p:nvGrpSpPr>
        <p:grpSpPr>
          <a:xfrm>
            <a:off x="0"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oadmap_Product_Description">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504000" y="1690691"/>
            <a:ext cx="11364475" cy="671512"/>
          </a:xfrm>
          <a:prstGeom prst="rect">
            <a:avLst/>
          </a:prstGeom>
        </p:spPr>
        <p:txBody>
          <a:bodyPr/>
          <a:lstStyle>
            <a:lvl1pPr>
              <a:spcBef>
                <a:spcPts val="0"/>
              </a:spcBef>
              <a:defRPr sz="1600" b="0">
                <a:solidFill>
                  <a:schemeClr val="tx1"/>
                </a:solidFill>
              </a:defRPr>
            </a:lvl1pPr>
            <a:lvl2pPr marL="0" indent="0">
              <a:buSzPct val="100000"/>
              <a:buFont typeface="Wingdings" pitchFamily="2" charset="2"/>
              <a:buNone/>
              <a:defRPr sz="1600" baseline="0"/>
            </a:lvl2pPr>
            <a:lvl3pPr>
              <a:defRPr sz="1900" baseline="0"/>
            </a:lvl3pPr>
          </a:lstStyle>
          <a:p>
            <a:pPr lvl="0"/>
            <a:r>
              <a:rPr lang="en-US" dirty="0"/>
              <a:t>Introductory sentences</a:t>
            </a:r>
          </a:p>
        </p:txBody>
      </p:sp>
      <p:sp>
        <p:nvSpPr>
          <p:cNvPr id="13" name="Text Placeholder 3"/>
          <p:cNvSpPr>
            <a:spLocks noGrp="1"/>
          </p:cNvSpPr>
          <p:nvPr>
            <p:ph type="body" sz="quarter" idx="11" hasCustomPrompt="1"/>
          </p:nvPr>
        </p:nvSpPr>
        <p:spPr>
          <a:xfrm>
            <a:off x="504000" y="2536371"/>
            <a:ext cx="7030032" cy="3550104"/>
          </a:xfrm>
          <a:prstGeom prst="rect">
            <a:avLst/>
          </a:prstGeom>
        </p:spPr>
        <p:txBody>
          <a:bodyPr/>
          <a:lstStyle>
            <a:lvl1pPr>
              <a:spcBef>
                <a:spcPts val="1000"/>
              </a:spcBef>
              <a:spcAft>
                <a:spcPts val="0"/>
              </a:spcAft>
              <a:defRPr sz="1600"/>
            </a:lvl1pPr>
            <a:lvl2pPr marL="228554" indent="-182843">
              <a:spcBef>
                <a:spcPts val="200"/>
              </a:spcBef>
              <a:spcAft>
                <a:spcPts val="0"/>
              </a:spcAft>
              <a:buSzPct val="100000"/>
              <a:buFont typeface="Wingdings" pitchFamily="2" charset="2"/>
              <a:buChar char=""/>
              <a:defRPr sz="1400"/>
            </a:lvl2pPr>
            <a:lvl3pPr marL="402256" indent="-179964">
              <a:buClr>
                <a:schemeClr val="accent2"/>
              </a:buClr>
              <a:buFont typeface="Arial" panose="020B0604020202020204" pitchFamily="34" charset="0"/>
              <a:buChar char="–"/>
              <a:defRPr sz="1200" baseline="0"/>
            </a:lvl3pPr>
            <a:lvl4pPr marL="222292" indent="0">
              <a:buNone/>
              <a:defRPr sz="1200"/>
            </a:lvl4pPr>
            <a:lvl5pPr marL="402256" indent="-179964">
              <a:buFont typeface="Arial" panose="020B0604020202020204" pitchFamily="34" charset="0"/>
              <a:buChar char="−"/>
              <a:defRPr sz="1200"/>
            </a:lvl5pPr>
          </a:lstStyle>
          <a:p>
            <a:pPr lvl="0"/>
            <a:r>
              <a:rPr lang="en-US" noProof="0" dirty="0"/>
              <a:t>First level</a:t>
            </a:r>
          </a:p>
          <a:p>
            <a:pPr lvl="1"/>
            <a:r>
              <a:rPr lang="en-US" dirty="0"/>
              <a:t>Second level</a:t>
            </a:r>
          </a:p>
          <a:p>
            <a:pPr lvl="2"/>
            <a:r>
              <a:rPr lang="en-US" dirty="0"/>
              <a:t>Third level</a:t>
            </a:r>
          </a:p>
          <a:p>
            <a:pPr lvl="3"/>
            <a:endParaRPr lang="en-US" dirty="0"/>
          </a:p>
        </p:txBody>
      </p:sp>
      <p:sp>
        <p:nvSpPr>
          <p:cNvPr id="6" name="Picture Placeholder 2"/>
          <p:cNvSpPr>
            <a:spLocks noGrp="1"/>
          </p:cNvSpPr>
          <p:nvPr>
            <p:ph type="pic" sz="quarter" idx="13"/>
          </p:nvPr>
        </p:nvSpPr>
        <p:spPr>
          <a:xfrm>
            <a:off x="7760678" y="2562850"/>
            <a:ext cx="4107798" cy="3533247"/>
          </a:xfrm>
          <a:solidFill>
            <a:schemeClr val="bg1">
              <a:lumMod val="95000"/>
            </a:schemeClr>
          </a:solidFill>
        </p:spPr>
        <p:txBody>
          <a:bodyPr/>
          <a:lstStyle>
            <a:lvl1pPr algn="ctr">
              <a:defRPr sz="1600" b="0" baseline="0"/>
            </a:lvl1pPr>
          </a:lstStyle>
          <a:p>
            <a:endParaRPr lang="en-US" dirty="0"/>
          </a:p>
          <a:p>
            <a:endParaRPr lang="en-US" dirty="0"/>
          </a:p>
          <a:p>
            <a:r>
              <a:rPr lang="en-US" dirty="0"/>
              <a:t>Click icon to add picture</a:t>
            </a:r>
          </a:p>
          <a:p>
            <a:endParaRPr lang="en-US" dirty="0"/>
          </a:p>
          <a:p>
            <a:endParaRPr lang="en-US" dirty="0"/>
          </a:p>
          <a:p>
            <a:endParaRPr lang="en-US" dirty="0"/>
          </a:p>
          <a:p>
            <a:endParaRPr lang="en-US" dirty="0"/>
          </a:p>
        </p:txBody>
      </p:sp>
      <p:sp>
        <p:nvSpPr>
          <p:cNvPr id="7"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9363644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oadmap_Title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504000" y="1690687"/>
            <a:ext cx="11365199"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586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2057400"/>
            <a:ext cx="9146381" cy="145256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24397" y="3602038"/>
            <a:ext cx="9146381" cy="512762"/>
          </a:xfrm>
        </p:spPr>
        <p:txBody>
          <a:bodyPr>
            <a:normAutofit/>
          </a:bodyPr>
          <a:lstStyle>
            <a:lvl1pPr marL="0" indent="0" algn="l">
              <a:buNone/>
              <a:defRPr sz="1800" b="0" i="0">
                <a:solidFill>
                  <a:schemeClr val="bg1">
                    <a:lumMod val="50000"/>
                  </a:schemeClr>
                </a:solidFill>
                <a:latin typeface="BentonSans Medium" charset="0"/>
                <a:ea typeface="BentonSans Medium" charset="0"/>
                <a:cs typeface="BentonSans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552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plit-content">
    <p:spTree>
      <p:nvGrpSpPr>
        <p:cNvPr id="1" name=""/>
        <p:cNvGrpSpPr/>
        <p:nvPr/>
      </p:nvGrpSpPr>
      <p:grpSpPr>
        <a:xfrm>
          <a:off x="0" y="0"/>
          <a:ext cx="0" cy="0"/>
          <a:chOff x="0" y="0"/>
          <a:chExt cx="0" cy="0"/>
        </a:xfrm>
      </p:grpSpPr>
      <p:sp>
        <p:nvSpPr>
          <p:cNvPr id="2" name="Title 1"/>
          <p:cNvSpPr>
            <a:spLocks noGrp="1"/>
          </p:cNvSpPr>
          <p:nvPr>
            <p:ph type="title"/>
          </p:nvPr>
        </p:nvSpPr>
        <p:spPr>
          <a:xfrm>
            <a:off x="533539" y="685800"/>
            <a:ext cx="3277453" cy="1447800"/>
          </a:xfrm>
        </p:spPr>
        <p:txBody>
          <a:bodyPr anchor="t">
            <a:no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4192091" y="685801"/>
            <a:ext cx="7469545" cy="5344391"/>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539" y="457200"/>
            <a:ext cx="3277453"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263805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540" y="685800"/>
            <a:ext cx="11128096" cy="369332"/>
          </a:xfrm>
        </p:spPr>
        <p:txBody>
          <a:bodyPr anchor="t"/>
          <a:lstStyle/>
          <a:p>
            <a:r>
              <a:rPr lang="en-US"/>
              <a:t>Click to edit Master title style</a:t>
            </a:r>
          </a:p>
        </p:txBody>
      </p:sp>
      <p:sp>
        <p:nvSpPr>
          <p:cNvPr id="3" name="Content Placeholder 2"/>
          <p:cNvSpPr>
            <a:spLocks noGrp="1"/>
          </p:cNvSpPr>
          <p:nvPr>
            <p:ph idx="1"/>
          </p:nvPr>
        </p:nvSpPr>
        <p:spPr>
          <a:xfrm>
            <a:off x="537005" y="1447800"/>
            <a:ext cx="11128096"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539"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107965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4000" y="3060000"/>
            <a:ext cx="11185200" cy="369246"/>
          </a:xfrm>
        </p:spPr>
        <p:txBody>
          <a:bodyPr anchor="ctr" anchorCtr="0">
            <a:noAutofit/>
          </a:bodyPr>
          <a:lstStyle>
            <a:lvl1pPr>
              <a:defRPr sz="2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solidFill>
            <a:schemeClr val="tx2">
              <a:alpha val="70000"/>
            </a:schemeClr>
          </a:solid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440000"/>
            <a:ext cx="11185200" cy="369246"/>
          </a:xfrm>
        </p:spPr>
        <p:txBody>
          <a:bodyPr anchor="t" anchorCtr="0">
            <a:noAutofit/>
          </a:bodyPr>
          <a:lstStyle>
            <a:lvl1pPr>
              <a:defRPr sz="2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999" y="1620000"/>
            <a:ext cx="11186477"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66959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2477"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2477"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2477"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50494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2017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4001" y="1620000"/>
            <a:ext cx="11186476"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6800" cy="251942"/>
            <a:chOff x="0" y="0"/>
            <a:chExt cx="12196800" cy="251942"/>
          </a:xfrm>
        </p:grpSpPr>
        <p:sp>
          <p:nvSpPr>
            <p:cNvPr id="12" name="Rectangle 11"/>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15"/>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7" name="Rectangle 16"/>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3" r:id="rId1"/>
    <p:sldLayoutId id="2147483741" r:id="rId2"/>
    <p:sldLayoutId id="2147483765" r:id="rId3"/>
    <p:sldLayoutId id="2147483767" r:id="rId4"/>
    <p:sldLayoutId id="2147483743" r:id="rId5"/>
    <p:sldLayoutId id="2147483774" r:id="rId6"/>
    <p:sldLayoutId id="2147483745" r:id="rId7"/>
    <p:sldLayoutId id="2147483760" r:id="rId8"/>
    <p:sldLayoutId id="2147483768" r:id="rId9"/>
    <p:sldLayoutId id="2147483769" r:id="rId10"/>
    <p:sldLayoutId id="2147483770" r:id="rId11"/>
    <p:sldLayoutId id="2147483744" r:id="rId12"/>
    <p:sldLayoutId id="2147483757" r:id="rId13"/>
    <p:sldLayoutId id="2147483748" r:id="rId14"/>
    <p:sldLayoutId id="2147483762" r:id="rId15"/>
    <p:sldLayoutId id="2147483771" r:id="rId16"/>
    <p:sldLayoutId id="2147483763" r:id="rId17"/>
    <p:sldLayoutId id="2147483751" r:id="rId18"/>
    <p:sldLayoutId id="2147483753" r:id="rId19"/>
    <p:sldLayoutId id="2147483756" r:id="rId20"/>
    <p:sldLayoutId id="2147483740" r:id="rId21"/>
    <p:sldLayoutId id="2147483754" r:id="rId22"/>
    <p:sldLayoutId id="2147483755" r:id="rId23"/>
    <p:sldLayoutId id="2147483775" r:id="rId24"/>
    <p:sldLayoutId id="2147483776" r:id="rId25"/>
    <p:sldLayoutId id="2147483779" r:id="rId26"/>
    <p:sldLayoutId id="2147483780" r:id="rId27"/>
    <p:sldLayoutId id="2147483781" r:id="rId28"/>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hyperlink" Target="https://launchpad.support.sap.com/%23/notes/1757764"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10.png"/><Relationship Id="rId26" Type="http://schemas.openxmlformats.org/officeDocument/2006/relationships/image" Target="../media/image46.png"/><Relationship Id="rId3" Type="http://schemas.openxmlformats.org/officeDocument/2006/relationships/image" Target="../media/image6.png"/><Relationship Id="rId21"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5.png"/><Relationship Id="rId2" Type="http://schemas.openxmlformats.org/officeDocument/2006/relationships/image" Target="../media/image5.png"/><Relationship Id="rId16" Type="http://schemas.openxmlformats.org/officeDocument/2006/relationships/image" Target="../media/image37.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5.xml"/><Relationship Id="rId6" Type="http://schemas.openxmlformats.org/officeDocument/2006/relationships/image" Target="../media/image28.png"/><Relationship Id="rId11" Type="http://schemas.openxmlformats.org/officeDocument/2006/relationships/image" Target="../media/image32.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7.png"/><Relationship Id="rId15" Type="http://schemas.openxmlformats.org/officeDocument/2006/relationships/image" Target="../media/image36.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15.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image" Target="../media/image53.jpeg"/><Relationship Id="rId1" Type="http://schemas.openxmlformats.org/officeDocument/2006/relationships/slideLayout" Target="../slideLayouts/slideLayout25.xml"/><Relationship Id="rId6" Type="http://schemas.openxmlformats.org/officeDocument/2006/relationships/image" Target="../media/image55.png"/><Relationship Id="rId5" Type="http://schemas.openxmlformats.org/officeDocument/2006/relationships/image" Target="../media/image8.png"/><Relationship Id="rId10" Type="http://schemas.openxmlformats.org/officeDocument/2006/relationships/image" Target="../media/image59.png"/><Relationship Id="rId4" Type="http://schemas.openxmlformats.org/officeDocument/2006/relationships/image" Target="../media/image10.png"/><Relationship Id="rId9"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png"/><Relationship Id="rId2" Type="http://schemas.openxmlformats.org/officeDocument/2006/relationships/image" Target="../media/image60.png"/><Relationship Id="rId1" Type="http://schemas.openxmlformats.org/officeDocument/2006/relationships/slideLayout" Target="../slideLayouts/slideLayout28.xml"/><Relationship Id="rId6" Type="http://schemas.openxmlformats.org/officeDocument/2006/relationships/image" Target="../media/image62.png"/><Relationship Id="rId5" Type="http://schemas.openxmlformats.org/officeDocument/2006/relationships/image" Target="../media/image3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71471" y="2930059"/>
            <a:ext cx="9544338" cy="761934"/>
          </a:xfrm>
          <a:prstGeom prst="rect">
            <a:avLst/>
          </a:prstGeom>
        </p:spPr>
        <p:txBody>
          <a:bodyPr vert="horz" lIns="0" tIns="45720" rIns="91440" bIns="45720" rtlCol="0" anchor="t">
            <a:normAutofit fontScale="77500" lnSpcReduction="20000"/>
          </a:bodyPr>
          <a:lstStyle>
            <a:lvl1pPr algn="l" defTabSz="914400" rtl="0" eaLnBrk="1" latinLnBrk="0" hangingPunct="1">
              <a:lnSpc>
                <a:spcPct val="90000"/>
              </a:lnSpc>
              <a:spcBef>
                <a:spcPct val="0"/>
              </a:spcBef>
              <a:buNone/>
              <a:defRPr sz="4400" b="0" i="0" kern="1200">
                <a:solidFill>
                  <a:schemeClr val="tx1"/>
                </a:solidFill>
                <a:latin typeface="BentonSans Medium" charset="0"/>
                <a:ea typeface="BentonSans Medium" charset="0"/>
                <a:cs typeface="BentonSans Medium" charset="0"/>
              </a:defRPr>
            </a:lvl1pPr>
          </a:lstStyle>
          <a:p>
            <a:r>
              <a:rPr lang="en-US" sz="4800" dirty="0">
                <a:latin typeface="+mj-lt"/>
                <a:cs typeface="Arial" panose="020B0604020202020204" pitchFamily="34" charset="0"/>
              </a:rPr>
              <a:t>Go </a:t>
            </a:r>
            <a:r>
              <a:rPr lang="en-US" sz="4800" b="1" dirty="0">
                <a:latin typeface="+mj-lt"/>
                <a:cs typeface="Arial" panose="020B0604020202020204" pitchFamily="34" charset="0"/>
              </a:rPr>
              <a:t>digital business </a:t>
            </a:r>
            <a:r>
              <a:rPr lang="en-US" sz="4800" dirty="0">
                <a:latin typeface="+mj-lt"/>
                <a:cs typeface="Arial" panose="020B0604020202020204" pitchFamily="34" charset="0"/>
              </a:rPr>
              <a:t>with SAP Business One</a:t>
            </a:r>
          </a:p>
        </p:txBody>
      </p:sp>
      <p:sp>
        <p:nvSpPr>
          <p:cNvPr id="9" name="Subtitle 2"/>
          <p:cNvSpPr>
            <a:spLocks noGrp="1"/>
          </p:cNvSpPr>
          <p:nvPr>
            <p:ph type="subTitle" idx="1"/>
          </p:nvPr>
        </p:nvSpPr>
        <p:spPr>
          <a:xfrm>
            <a:off x="1314212" y="3422682"/>
            <a:ext cx="9544338" cy="1675150"/>
          </a:xfrm>
        </p:spPr>
        <p:txBody>
          <a:bodyPr anchor="t">
            <a:normAutofit/>
          </a:bodyPr>
          <a:lstStyle/>
          <a:p>
            <a:pPr algn="l"/>
            <a:r>
              <a:rPr lang="en-US" sz="3200" b="1" dirty="0">
                <a:solidFill>
                  <a:srgbClr val="FFC000"/>
                </a:solidFill>
                <a:latin typeface="+mj-lt"/>
                <a:ea typeface="BentonSans Book" charset="0"/>
                <a:cs typeface="Arial" panose="020B0604020202020204" pitchFamily="34" charset="0"/>
              </a:rPr>
              <a:t>The single solution to streamline your business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02" y="5792439"/>
            <a:ext cx="2356390" cy="549367"/>
          </a:xfrm>
          <a:prstGeom prst="rect">
            <a:avLst/>
          </a:prstGeom>
        </p:spPr>
      </p:pic>
      <p:pic>
        <p:nvPicPr>
          <p:cNvPr id="4" name="Picture 3">
            <a:extLst>
              <a:ext uri="{FF2B5EF4-FFF2-40B4-BE49-F238E27FC236}">
                <a16:creationId xmlns:a16="http://schemas.microsoft.com/office/drawing/2014/main" id="{AA855291-E381-44E0-961B-0F62C66B1A22}"/>
              </a:ext>
            </a:extLst>
          </p:cNvPr>
          <p:cNvPicPr>
            <a:picLocks noChangeAspect="1"/>
          </p:cNvPicPr>
          <p:nvPr/>
        </p:nvPicPr>
        <p:blipFill>
          <a:blip r:embed="rId3"/>
          <a:stretch>
            <a:fillRect/>
          </a:stretch>
        </p:blipFill>
        <p:spPr>
          <a:xfrm>
            <a:off x="9358859" y="5590455"/>
            <a:ext cx="2564614" cy="1008422"/>
          </a:xfrm>
          <a:prstGeom prst="rect">
            <a:avLst/>
          </a:prstGeom>
        </p:spPr>
      </p:pic>
    </p:spTree>
    <p:extLst>
      <p:ext uri="{BB962C8B-B14F-4D97-AF65-F5344CB8AC3E}">
        <p14:creationId xmlns:p14="http://schemas.microsoft.com/office/powerpoint/2010/main" val="110022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70" y="685800"/>
            <a:ext cx="11128096" cy="369332"/>
          </a:xfrm>
        </p:spPr>
        <p:txBody>
          <a:bodyPr anchor="t">
            <a:normAutofit/>
          </a:bodyPr>
          <a:lstStyle/>
          <a:p>
            <a:r>
              <a:rPr lang="en-US" b="1" dirty="0">
                <a:latin typeface="Arial" panose="020B0604020202020204" pitchFamily="34" charset="0"/>
                <a:cs typeface="Arial" panose="020B0604020202020204" pitchFamily="34" charset="0"/>
              </a:rPr>
              <a:t>Meet SAP BusinessOne</a:t>
            </a:r>
          </a:p>
        </p:txBody>
      </p:sp>
      <p:sp>
        <p:nvSpPr>
          <p:cNvPr id="10" name="Rectangle 9"/>
          <p:cNvSpPr/>
          <p:nvPr/>
        </p:nvSpPr>
        <p:spPr>
          <a:xfrm>
            <a:off x="242573" y="1141840"/>
            <a:ext cx="6042897" cy="5016373"/>
          </a:xfrm>
          <a:prstGeom prst="rect">
            <a:avLst/>
          </a:prstGeom>
        </p:spPr>
        <p:txBody>
          <a:bodyPr wrap="square">
            <a:spAutoFit/>
          </a:bodyPr>
          <a:lstStyle/>
          <a:p>
            <a:pPr defTabSz="914309"/>
            <a:r>
              <a:rPr lang="en-US" sz="1999" kern="0" dirty="0">
                <a:solidFill>
                  <a:sysClr val="windowText" lastClr="000000"/>
                </a:solidFill>
                <a:latin typeface="Arial" panose="020B0604020202020204" pitchFamily="34" charset="0"/>
                <a:cs typeface="Arial" panose="020B0604020202020204" pitchFamily="34" charset="0"/>
              </a:rPr>
              <a:t>Manage every aspect of your business through one, solid solution platform, </a:t>
            </a:r>
            <a:r>
              <a:rPr lang="en-US" sz="1999" kern="0" dirty="0">
                <a:solidFill>
                  <a:schemeClr val="accent1"/>
                </a:solidFill>
                <a:latin typeface="Arial" panose="020B0604020202020204" pitchFamily="34" charset="0"/>
                <a:cs typeface="Arial" panose="020B0604020202020204" pitchFamily="34" charset="0"/>
              </a:rPr>
              <a:t>t</a:t>
            </a:r>
            <a:r>
              <a:rPr lang="en-US" sz="2000" dirty="0">
                <a:solidFill>
                  <a:schemeClr val="accent1"/>
                </a:solidFill>
              </a:rPr>
              <a:t>rusted by over 60,000 companies in 170+ countries.</a:t>
            </a:r>
          </a:p>
          <a:p>
            <a:pPr defTabSz="914309"/>
            <a:endParaRPr lang="en-US" sz="1999" kern="0" dirty="0">
              <a:solidFill>
                <a:schemeClr val="accent1"/>
              </a:solidFill>
              <a:latin typeface="Arial" panose="020B0604020202020204" pitchFamily="34" charset="0"/>
              <a:cs typeface="Arial" panose="020B0604020202020204" pitchFamily="34" charset="0"/>
            </a:endParaRPr>
          </a:p>
          <a:p>
            <a:pPr marL="342900" indent="-342900" defTabSz="914309">
              <a:buFont typeface="Arial" panose="020B0604020202020204" pitchFamily="34" charset="0"/>
              <a:buChar char="•"/>
            </a:pPr>
            <a:r>
              <a:rPr lang="en-US" sz="2000" dirty="0"/>
              <a:t>Capture business information in a single, scalable system </a:t>
            </a:r>
          </a:p>
          <a:p>
            <a:pPr marL="342900" indent="-342900" defTabSz="914309">
              <a:buFont typeface="Arial" panose="020B0604020202020204" pitchFamily="34" charset="0"/>
              <a:buChar char="•"/>
            </a:pPr>
            <a:r>
              <a:rPr lang="en-US" sz="2000" dirty="0"/>
              <a:t>Streamline key processes</a:t>
            </a:r>
          </a:p>
          <a:p>
            <a:pPr marL="342900" indent="-342900" defTabSz="914309">
              <a:buFont typeface="Arial" panose="020B0604020202020204" pitchFamily="34" charset="0"/>
              <a:buChar char="•"/>
            </a:pPr>
            <a:r>
              <a:rPr lang="en-US" sz="2000" dirty="0"/>
              <a:t>Make data driven decisions daily with integrated analytics</a:t>
            </a:r>
          </a:p>
          <a:p>
            <a:pPr marL="342900" indent="-342900" defTabSz="914309">
              <a:buFont typeface="Arial" panose="020B0604020202020204" pitchFamily="34" charset="0"/>
              <a:buChar char="•"/>
            </a:pPr>
            <a:r>
              <a:rPr lang="en-US" sz="2000" dirty="0"/>
              <a:t>Connect departments from accounting and sales to service and purchasing</a:t>
            </a:r>
          </a:p>
          <a:p>
            <a:pPr marL="342900" indent="-342900" defTabSz="914309">
              <a:buFont typeface="Arial" panose="020B0604020202020204" pitchFamily="34" charset="0"/>
              <a:buChar char="•"/>
            </a:pPr>
            <a:r>
              <a:rPr lang="en-US" sz="2000" dirty="0"/>
              <a:t>Give employees on-the-go access via intuitive mobile apps</a:t>
            </a:r>
          </a:p>
          <a:p>
            <a:pPr marL="342900" indent="-342900" defTabSz="914309">
              <a:buFont typeface="Arial" panose="020B0604020202020204" pitchFamily="34" charset="0"/>
              <a:buChar char="•"/>
            </a:pPr>
            <a:r>
              <a:rPr lang="en-US" sz="2000" dirty="0"/>
              <a:t>Deploy on premise or in the cloud in as little as 2 to 8 weeks</a:t>
            </a:r>
          </a:p>
          <a:p>
            <a:pPr defTabSz="914309"/>
            <a:endParaRPr lang="en-US" sz="1999" kern="0" dirty="0">
              <a:solidFill>
                <a:sysClr val="windowText" lastClr="000000"/>
              </a:solidFill>
              <a:latin typeface="Arial" panose="020B0604020202020204" pitchFamily="34" charset="0"/>
              <a:cs typeface="Arial" panose="020B0604020202020204" pitchFamily="34" charset="0"/>
            </a:endParaRPr>
          </a:p>
        </p:txBody>
      </p:sp>
      <p:pic>
        <p:nvPicPr>
          <p:cNvPr id="9" name="Picture 8"/>
          <p:cNvPicPr/>
          <p:nvPr/>
        </p:nvPicPr>
        <p:blipFill>
          <a:blip r:embed="rId2"/>
          <a:stretch>
            <a:fillRect/>
          </a:stretch>
        </p:blipFill>
        <p:spPr>
          <a:xfrm>
            <a:off x="6285470" y="1367482"/>
            <a:ext cx="5685093" cy="3849224"/>
          </a:xfrm>
          <a:prstGeom prst="rect">
            <a:avLst/>
          </a:prstGeom>
        </p:spPr>
      </p:pic>
    </p:spTree>
    <p:extLst>
      <p:ext uri="{BB962C8B-B14F-4D97-AF65-F5344CB8AC3E}">
        <p14:creationId xmlns:p14="http://schemas.microsoft.com/office/powerpoint/2010/main" val="5340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14993" y="1852375"/>
            <a:ext cx="7158075" cy="4218101"/>
          </a:xfrm>
          <a:prstGeom prst="rect">
            <a:avLst/>
          </a:prstGeom>
          <a:effectLst/>
        </p:spPr>
      </p:pic>
      <p:sp>
        <p:nvSpPr>
          <p:cNvPr id="7" name="Rectangle 6"/>
          <p:cNvSpPr/>
          <p:nvPr/>
        </p:nvSpPr>
        <p:spPr bwMode="gray">
          <a:xfrm flipH="1">
            <a:off x="446625" y="3988248"/>
            <a:ext cx="895147" cy="468625"/>
          </a:xfrm>
          <a:prstGeom prst="rect">
            <a:avLst/>
          </a:prstGeom>
          <a:noFill/>
          <a:ln w="47625" cap="flat" cmpd="sng" algn="ctr">
            <a:noFill/>
            <a:prstDash val="solid"/>
            <a:headEnd/>
            <a:tailEnd type="triangle" w="sm" len="med"/>
          </a:ln>
          <a:effectLst/>
        </p:spPr>
        <p:txBody>
          <a:bodyPr lIns="35992" tIns="35992" rIns="35992" bIns="35992" rtlCol="0" anchor="ctr"/>
          <a:lstStyle/>
          <a:p>
            <a:pPr>
              <a:lnSpc>
                <a:spcPts val="1300"/>
              </a:lnSpc>
              <a:buClr>
                <a:srgbClr val="F0AB00"/>
              </a:buClr>
              <a:buSzPct val="80000"/>
              <a:defRPr/>
            </a:pPr>
            <a:r>
              <a:rPr lang="en-US" sz="1200" kern="0" dirty="0"/>
              <a:t>Extensibility</a:t>
            </a:r>
          </a:p>
        </p:txBody>
      </p:sp>
      <p:sp>
        <p:nvSpPr>
          <p:cNvPr id="8" name="Rectangle 7"/>
          <p:cNvSpPr/>
          <p:nvPr/>
        </p:nvSpPr>
        <p:spPr bwMode="gray">
          <a:xfrm>
            <a:off x="9941834" y="4677983"/>
            <a:ext cx="1714105" cy="427413"/>
          </a:xfrm>
          <a:prstGeom prst="rect">
            <a:avLst/>
          </a:prstGeom>
          <a:noFill/>
          <a:ln w="47625" cap="flat" cmpd="sng" algn="ctr">
            <a:noFill/>
            <a:prstDash val="solid"/>
            <a:headEnd/>
            <a:tailEnd type="triangle" w="sm" len="med"/>
          </a:ln>
          <a:effectLst/>
        </p:spPr>
        <p:txBody>
          <a:bodyPr lIns="0" tIns="35992" rIns="0" bIns="35992" rtlCol="0" anchor="ctr"/>
          <a:lstStyle/>
          <a:p>
            <a:pPr algn="r">
              <a:lnSpc>
                <a:spcPts val="1300"/>
              </a:lnSpc>
              <a:buClr>
                <a:srgbClr val="F0AB00"/>
              </a:buClr>
              <a:buSzPct val="80000"/>
              <a:defRPr/>
            </a:pPr>
            <a:r>
              <a:rPr lang="en-US" sz="1200" kern="0" dirty="0"/>
              <a:t>Covers all standard</a:t>
            </a:r>
            <a:br>
              <a:rPr lang="en-US" sz="1200" kern="0" dirty="0"/>
            </a:br>
            <a:r>
              <a:rPr lang="en-US" sz="1200" kern="0" dirty="0"/>
              <a:t>business processes</a:t>
            </a:r>
            <a:br>
              <a:rPr lang="en-US" sz="1200" kern="0" dirty="0"/>
            </a:br>
            <a:endParaRPr lang="en-US" sz="1200" kern="0" dirty="0"/>
          </a:p>
        </p:txBody>
      </p:sp>
      <p:sp>
        <p:nvSpPr>
          <p:cNvPr id="9" name="Rectangle 8"/>
          <p:cNvSpPr/>
          <p:nvPr/>
        </p:nvSpPr>
        <p:spPr bwMode="gray">
          <a:xfrm>
            <a:off x="10113244" y="3555053"/>
            <a:ext cx="1542696" cy="316907"/>
          </a:xfrm>
          <a:prstGeom prst="rect">
            <a:avLst/>
          </a:prstGeom>
          <a:noFill/>
          <a:ln w="47625" cap="flat" cmpd="sng" algn="ctr">
            <a:noFill/>
            <a:prstDash val="solid"/>
            <a:headEnd/>
            <a:tailEnd type="triangle" w="sm" len="med"/>
          </a:ln>
          <a:effectLst/>
        </p:spPr>
        <p:txBody>
          <a:bodyPr lIns="89979" tIns="0" rIns="0" bIns="71983" rtlCol="0" anchor="t" anchorCtr="0"/>
          <a:lstStyle/>
          <a:p>
            <a:pPr algn="r">
              <a:lnSpc>
                <a:spcPts val="1300"/>
              </a:lnSpc>
              <a:buClr>
                <a:srgbClr val="F0AB00"/>
              </a:buClr>
              <a:buSzPct val="80000"/>
              <a:defRPr/>
            </a:pPr>
            <a:r>
              <a:rPr lang="en-US" sz="1200" kern="0" dirty="0"/>
              <a:t>Robust integration and collaboration</a:t>
            </a:r>
          </a:p>
        </p:txBody>
      </p:sp>
      <p:sp>
        <p:nvSpPr>
          <p:cNvPr id="10" name="Rectangle 9"/>
          <p:cNvSpPr/>
          <p:nvPr/>
        </p:nvSpPr>
        <p:spPr bwMode="gray">
          <a:xfrm>
            <a:off x="9952953" y="5062961"/>
            <a:ext cx="1702987" cy="515228"/>
          </a:xfrm>
          <a:prstGeom prst="rect">
            <a:avLst/>
          </a:prstGeom>
          <a:noFill/>
          <a:ln w="47625" cap="flat" cmpd="sng" algn="ctr">
            <a:noFill/>
            <a:prstDash val="solid"/>
            <a:headEnd/>
            <a:tailEnd type="triangle" w="sm" len="med"/>
          </a:ln>
          <a:effectLst/>
        </p:spPr>
        <p:txBody>
          <a:bodyPr lIns="89979" tIns="71983" rIns="0" bIns="71983" rtlCol="0" anchor="ctr"/>
          <a:lstStyle/>
          <a:p>
            <a:pPr algn="r">
              <a:lnSpc>
                <a:spcPts val="1300"/>
              </a:lnSpc>
              <a:buClr>
                <a:srgbClr val="F0AB00"/>
              </a:buClr>
              <a:buSzPct val="80000"/>
              <a:defRPr/>
            </a:pPr>
            <a:r>
              <a:rPr lang="en-US" sz="1200" dirty="0"/>
              <a:t>Runs on in-memory</a:t>
            </a:r>
          </a:p>
          <a:p>
            <a:pPr algn="r">
              <a:lnSpc>
                <a:spcPts val="1300"/>
              </a:lnSpc>
              <a:buClr>
                <a:srgbClr val="F0AB00"/>
              </a:buClr>
              <a:buSzPct val="80000"/>
              <a:defRPr/>
            </a:pPr>
            <a:r>
              <a:rPr lang="en-US" sz="1200" dirty="0"/>
              <a:t> technology</a:t>
            </a:r>
            <a:endParaRPr lang="en-US" sz="1200" kern="0" dirty="0"/>
          </a:p>
        </p:txBody>
      </p:sp>
      <p:sp>
        <p:nvSpPr>
          <p:cNvPr id="11" name="Rectangle 10"/>
          <p:cNvSpPr/>
          <p:nvPr/>
        </p:nvSpPr>
        <p:spPr bwMode="gray">
          <a:xfrm>
            <a:off x="10408128" y="1921068"/>
            <a:ext cx="1247812" cy="326142"/>
          </a:xfrm>
          <a:prstGeom prst="rect">
            <a:avLst/>
          </a:prstGeom>
          <a:noFill/>
          <a:ln w="47625" cap="flat" cmpd="sng" algn="ctr">
            <a:noFill/>
            <a:prstDash val="solid"/>
            <a:headEnd/>
            <a:tailEnd type="triangle" w="sm" len="med"/>
          </a:ln>
          <a:effectLst/>
        </p:spPr>
        <p:txBody>
          <a:bodyPr lIns="89979" tIns="0" rIns="0" bIns="71983" rtlCol="0" anchor="t" anchorCtr="0"/>
          <a:lstStyle/>
          <a:p>
            <a:pPr algn="r">
              <a:lnSpc>
                <a:spcPts val="1300"/>
              </a:lnSpc>
              <a:buClr>
                <a:srgbClr val="F0AB00"/>
              </a:buClr>
              <a:buSzPct val="80000"/>
              <a:defRPr/>
            </a:pPr>
            <a:r>
              <a:rPr lang="en-US" sz="1200" kern="0" dirty="0"/>
              <a:t>Expands the solution scope</a:t>
            </a:r>
          </a:p>
        </p:txBody>
      </p:sp>
      <p:sp>
        <p:nvSpPr>
          <p:cNvPr id="12" name="Rectangle 11"/>
          <p:cNvSpPr/>
          <p:nvPr/>
        </p:nvSpPr>
        <p:spPr bwMode="gray">
          <a:xfrm flipH="1">
            <a:off x="446625" y="5632550"/>
            <a:ext cx="1788485" cy="427413"/>
          </a:xfrm>
          <a:prstGeom prst="rect">
            <a:avLst/>
          </a:prstGeom>
          <a:noFill/>
          <a:ln w="47625" cap="flat" cmpd="sng" algn="ctr">
            <a:noFill/>
            <a:prstDash val="solid"/>
            <a:headEnd/>
            <a:tailEnd type="triangle" w="sm" len="med"/>
          </a:ln>
          <a:effectLst/>
        </p:spPr>
        <p:txBody>
          <a:bodyPr lIns="35992" tIns="35992" rIns="35992" bIns="35992" rtlCol="0" anchor="ctr"/>
          <a:lstStyle/>
          <a:p>
            <a:pPr>
              <a:lnSpc>
                <a:spcPts val="1300"/>
              </a:lnSpc>
            </a:pPr>
            <a:r>
              <a:rPr lang="de-DE" sz="1200" dirty="0" err="1"/>
              <a:t>Deployment</a:t>
            </a:r>
            <a:r>
              <a:rPr lang="de-DE" sz="1200" dirty="0"/>
              <a:t> </a:t>
            </a:r>
            <a:r>
              <a:rPr lang="de-DE" sz="1200" dirty="0" err="1"/>
              <a:t>flexibility</a:t>
            </a:r>
            <a:endParaRPr lang="de-DE" sz="1200" dirty="0"/>
          </a:p>
        </p:txBody>
      </p:sp>
      <p:sp>
        <p:nvSpPr>
          <p:cNvPr id="13" name="Line 47"/>
          <p:cNvSpPr>
            <a:spLocks noChangeShapeType="1"/>
          </p:cNvSpPr>
          <p:nvPr/>
        </p:nvSpPr>
        <p:spPr bwMode="gray">
          <a:xfrm flipV="1">
            <a:off x="1389386" y="2107759"/>
            <a:ext cx="1439812" cy="1"/>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14" name="Line 47"/>
          <p:cNvSpPr>
            <a:spLocks noChangeShapeType="1"/>
          </p:cNvSpPr>
          <p:nvPr/>
        </p:nvSpPr>
        <p:spPr bwMode="gray">
          <a:xfrm flipH="1">
            <a:off x="8857523" y="2045303"/>
            <a:ext cx="1745461" cy="6939"/>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15" name="Line 47"/>
          <p:cNvSpPr>
            <a:spLocks noChangeShapeType="1"/>
          </p:cNvSpPr>
          <p:nvPr/>
        </p:nvSpPr>
        <p:spPr bwMode="gray">
          <a:xfrm flipH="1" flipV="1">
            <a:off x="8857524" y="5394614"/>
            <a:ext cx="1979372"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16" name="Line 47"/>
          <p:cNvSpPr>
            <a:spLocks noChangeShapeType="1"/>
          </p:cNvSpPr>
          <p:nvPr/>
        </p:nvSpPr>
        <p:spPr bwMode="gray">
          <a:xfrm flipH="1">
            <a:off x="7343486" y="3794197"/>
            <a:ext cx="3064641" cy="312755"/>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17" name="Line 47"/>
          <p:cNvSpPr>
            <a:spLocks noChangeShapeType="1"/>
          </p:cNvSpPr>
          <p:nvPr/>
        </p:nvSpPr>
        <p:spPr bwMode="gray">
          <a:xfrm flipH="1">
            <a:off x="9181969" y="4727704"/>
            <a:ext cx="1083659" cy="8341"/>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18" name="Rectangle 17"/>
          <p:cNvSpPr/>
          <p:nvPr/>
        </p:nvSpPr>
        <p:spPr bwMode="gray">
          <a:xfrm>
            <a:off x="9941834" y="4040925"/>
            <a:ext cx="1714105" cy="427413"/>
          </a:xfrm>
          <a:prstGeom prst="rect">
            <a:avLst/>
          </a:prstGeom>
          <a:noFill/>
          <a:ln w="47625" cap="flat" cmpd="sng" algn="ctr">
            <a:noFill/>
            <a:prstDash val="solid"/>
            <a:headEnd/>
            <a:tailEnd type="triangle" w="sm" len="med"/>
          </a:ln>
          <a:effectLst/>
        </p:spPr>
        <p:txBody>
          <a:bodyPr lIns="0" tIns="35992" rIns="0" bIns="35992" rtlCol="0" anchor="ctr"/>
          <a:lstStyle/>
          <a:p>
            <a:pPr algn="r">
              <a:lnSpc>
                <a:spcPts val="1300"/>
              </a:lnSpc>
              <a:buClr>
                <a:srgbClr val="F0AB00"/>
              </a:buClr>
              <a:buSzPct val="80000"/>
              <a:defRPr/>
            </a:pPr>
            <a:r>
              <a:rPr lang="en-US" sz="1200" kern="0" dirty="0"/>
              <a:t>Interface for </a:t>
            </a:r>
            <a:br>
              <a:rPr lang="en-US" sz="1200" kern="0" dirty="0"/>
            </a:br>
            <a:r>
              <a:rPr lang="en-US" sz="1200" kern="0" dirty="0"/>
              <a:t>SAP HANA apps</a:t>
            </a:r>
          </a:p>
        </p:txBody>
      </p:sp>
      <p:sp>
        <p:nvSpPr>
          <p:cNvPr id="19" name="Line 47"/>
          <p:cNvSpPr>
            <a:spLocks noChangeShapeType="1"/>
          </p:cNvSpPr>
          <p:nvPr/>
        </p:nvSpPr>
        <p:spPr bwMode="gray">
          <a:xfrm flipH="1" flipV="1">
            <a:off x="9416444" y="4170546"/>
            <a:ext cx="1186540" cy="271"/>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20" name="Rectangle 19"/>
          <p:cNvSpPr/>
          <p:nvPr/>
        </p:nvSpPr>
        <p:spPr bwMode="gray">
          <a:xfrm flipH="1">
            <a:off x="518587" y="1591163"/>
            <a:ext cx="1775514" cy="811179"/>
          </a:xfrm>
          <a:prstGeom prst="rect">
            <a:avLst/>
          </a:prstGeom>
          <a:noFill/>
          <a:ln w="47625" cap="flat" cmpd="sng" algn="ctr">
            <a:noFill/>
            <a:prstDash val="solid"/>
            <a:headEnd/>
            <a:tailEnd type="triangle" w="sm" len="med"/>
          </a:ln>
          <a:effectLst/>
        </p:spPr>
        <p:txBody>
          <a:bodyPr lIns="0" tIns="35992" rIns="35992" bIns="35992" rtlCol="0" anchor="ctr">
            <a:noAutofit/>
          </a:bodyPr>
          <a:lstStyle/>
          <a:p>
            <a:pPr lvl="0">
              <a:buClr>
                <a:srgbClr val="F0AB00"/>
              </a:buClr>
              <a:buSzPct val="80000"/>
              <a:defRPr/>
            </a:pPr>
            <a:r>
              <a:rPr lang="en-US" sz="1200" kern="0" dirty="0">
                <a:ea typeface="Arial Unicode MS" pitchFamily="34" charset="-128"/>
                <a:cs typeface="Arial Unicode MS" pitchFamily="34" charset="-128"/>
              </a:rPr>
              <a:t>Low cost of ownership </a:t>
            </a:r>
            <a:br>
              <a:rPr lang="en-US" sz="1200" kern="0" dirty="0">
                <a:ea typeface="Arial Unicode MS" pitchFamily="34" charset="-128"/>
                <a:cs typeface="Arial Unicode MS" pitchFamily="34" charset="-128"/>
              </a:rPr>
            </a:br>
            <a:r>
              <a:rPr lang="en-US" sz="1200" kern="0" dirty="0">
                <a:ea typeface="Arial Unicode MS" pitchFamily="34" charset="-128"/>
                <a:cs typeface="Arial Unicode MS" pitchFamily="34" charset="-128"/>
              </a:rPr>
              <a:t>and support</a:t>
            </a:r>
            <a:endParaRPr lang="en-US" sz="1200" kern="0" dirty="0"/>
          </a:p>
        </p:txBody>
      </p:sp>
      <p:sp>
        <p:nvSpPr>
          <p:cNvPr id="21" name="Line 47"/>
          <p:cNvSpPr>
            <a:spLocks noChangeShapeType="1"/>
          </p:cNvSpPr>
          <p:nvPr/>
        </p:nvSpPr>
        <p:spPr bwMode="gray">
          <a:xfrm>
            <a:off x="1389386" y="4222768"/>
            <a:ext cx="1868821" cy="239"/>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22" name="Line 47"/>
          <p:cNvSpPr>
            <a:spLocks noChangeShapeType="1"/>
          </p:cNvSpPr>
          <p:nvPr/>
        </p:nvSpPr>
        <p:spPr bwMode="gray">
          <a:xfrm>
            <a:off x="2012842" y="5869507"/>
            <a:ext cx="1895243" cy="19046"/>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89979" tIns="46789" rIns="89979" bIns="46789" anchor="ctr"/>
          <a:lstStyle/>
          <a:p>
            <a:endParaRPr lang="de-DE"/>
          </a:p>
        </p:txBody>
      </p:sp>
      <p:sp>
        <p:nvSpPr>
          <p:cNvPr id="26" name="Title 3"/>
          <p:cNvSpPr txBox="1">
            <a:spLocks/>
          </p:cNvSpPr>
          <p:nvPr/>
        </p:nvSpPr>
        <p:spPr bwMode="gray">
          <a:xfrm>
            <a:off x="504001" y="504000"/>
            <a:ext cx="11186476"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The SAP Business One Solution Stack</a:t>
            </a:r>
          </a:p>
        </p:txBody>
      </p:sp>
    </p:spTree>
    <p:extLst>
      <p:ext uri="{BB962C8B-B14F-4D97-AF65-F5344CB8AC3E}">
        <p14:creationId xmlns:p14="http://schemas.microsoft.com/office/powerpoint/2010/main" val="98876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b="1" dirty="0"/>
              <a:t>Functionality</a:t>
            </a:r>
            <a:endParaRPr lang="de-DE" b="1" dirty="0"/>
          </a:p>
        </p:txBody>
      </p:sp>
      <p:sp>
        <p:nvSpPr>
          <p:cNvPr id="18" name="Rectangle 17"/>
          <p:cNvSpPr/>
          <p:nvPr/>
        </p:nvSpPr>
        <p:spPr>
          <a:xfrm>
            <a:off x="504001" y="2945306"/>
            <a:ext cx="2899208" cy="646331"/>
          </a:xfrm>
          <a:prstGeom prst="rect">
            <a:avLst/>
          </a:prstGeom>
        </p:spPr>
        <p:txBody>
          <a:bodyPr wrap="square">
            <a:spAutoFit/>
          </a:bodyPr>
          <a:lstStyle/>
          <a:p>
            <a:pPr algn="ctr"/>
            <a:r>
              <a:rPr lang="en-US" sz="1800" b="1" kern="0" dirty="0">
                <a:solidFill>
                  <a:schemeClr val="bg1"/>
                </a:solidFill>
                <a:latin typeface="+mj-lt"/>
                <a:ea typeface="Arial Unicode MS" pitchFamily="34" charset="-128"/>
              </a:rPr>
              <a:t>Production and inventory management</a:t>
            </a:r>
            <a:endParaRPr lang="en-ZA" sz="1800" dirty="0">
              <a:solidFill>
                <a:schemeClr val="bg1"/>
              </a:solidFill>
              <a:latin typeface="+mj-lt"/>
            </a:endParaRPr>
          </a:p>
        </p:txBody>
      </p:sp>
      <p:sp>
        <p:nvSpPr>
          <p:cNvPr id="12" name="Rectangle 11"/>
          <p:cNvSpPr/>
          <p:nvPr/>
        </p:nvSpPr>
        <p:spPr bwMode="gray">
          <a:xfrm>
            <a:off x="597006" y="1670340"/>
            <a:ext cx="6267025" cy="2662174"/>
          </a:xfrm>
          <a:prstGeom prst="rect">
            <a:avLst/>
          </a:prstGeom>
          <a:solidFill>
            <a:schemeClr val="tx2"/>
          </a:solidFill>
          <a:ln w="635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ZA" sz="1800" b="0" i="0" u="none" strike="noStrike" kern="0" cap="none" spc="0" normalizeH="0" baseline="0" noProof="0" dirty="0" err="1">
              <a:ln>
                <a:noFill/>
              </a:ln>
              <a:effectLst/>
              <a:uLnTx/>
              <a:uFillTx/>
              <a:latin typeface="+mj-lt"/>
              <a:ea typeface="Arial Unicode MS" pitchFamily="34" charset="-128"/>
              <a:cs typeface="Arial Unicode MS" pitchFamily="34" charset="-128"/>
            </a:endParaRPr>
          </a:p>
        </p:txBody>
      </p:sp>
      <p:sp>
        <p:nvSpPr>
          <p:cNvPr id="13" name="Rectangle 12"/>
          <p:cNvSpPr/>
          <p:nvPr/>
        </p:nvSpPr>
        <p:spPr bwMode="gray">
          <a:xfrm>
            <a:off x="648753" y="1727055"/>
            <a:ext cx="2013393" cy="461288"/>
          </a:xfrm>
          <a:prstGeom prst="rect">
            <a:avLst/>
          </a:prstGeom>
          <a:solidFill>
            <a:srgbClr val="F0AB00"/>
          </a:solidFill>
          <a:ln w="635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Financials</a:t>
            </a:r>
          </a:p>
        </p:txBody>
      </p:sp>
      <p:sp>
        <p:nvSpPr>
          <p:cNvPr id="14" name="Rectangle 13"/>
          <p:cNvSpPr/>
          <p:nvPr/>
        </p:nvSpPr>
        <p:spPr bwMode="gray">
          <a:xfrm>
            <a:off x="2722633" y="1722965"/>
            <a:ext cx="2013393" cy="461288"/>
          </a:xfrm>
          <a:prstGeom prst="rect">
            <a:avLst/>
          </a:prstGeom>
          <a:solidFill>
            <a:srgbClr val="609A7F"/>
          </a:solidFill>
          <a:ln w="6350" algn="ctr">
            <a:solidFill>
              <a:srgbClr val="609A7F"/>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Analytics</a:t>
            </a:r>
          </a:p>
        </p:txBody>
      </p:sp>
      <p:sp>
        <p:nvSpPr>
          <p:cNvPr id="15" name="Rectangle 14"/>
          <p:cNvSpPr/>
          <p:nvPr/>
        </p:nvSpPr>
        <p:spPr bwMode="gray">
          <a:xfrm>
            <a:off x="4787772" y="1727055"/>
            <a:ext cx="2013393" cy="461288"/>
          </a:xfrm>
          <a:prstGeom prst="rect">
            <a:avLst/>
          </a:prstGeom>
          <a:solidFill>
            <a:srgbClr val="F0AB00"/>
          </a:solidFill>
          <a:ln w="635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Purchasing</a:t>
            </a:r>
          </a:p>
        </p:txBody>
      </p:sp>
      <p:sp>
        <p:nvSpPr>
          <p:cNvPr id="16" name="Rectangle 15"/>
          <p:cNvSpPr/>
          <p:nvPr/>
        </p:nvSpPr>
        <p:spPr bwMode="gray">
          <a:xfrm>
            <a:off x="3458260" y="2771320"/>
            <a:ext cx="3342905" cy="461288"/>
          </a:xfrm>
          <a:prstGeom prst="rect">
            <a:avLst/>
          </a:prstGeom>
          <a:solidFill>
            <a:srgbClr val="F0AB00"/>
          </a:solidFill>
          <a:ln w="635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Project Management</a:t>
            </a:r>
          </a:p>
        </p:txBody>
      </p:sp>
      <p:sp>
        <p:nvSpPr>
          <p:cNvPr id="17" name="Rectangle 16"/>
          <p:cNvSpPr/>
          <p:nvPr/>
        </p:nvSpPr>
        <p:spPr bwMode="gray">
          <a:xfrm>
            <a:off x="3458260" y="2249889"/>
            <a:ext cx="1020758" cy="461288"/>
          </a:xfrm>
          <a:prstGeom prst="rect">
            <a:avLst/>
          </a:prstGeom>
          <a:solidFill>
            <a:srgbClr val="A8A340"/>
          </a:solidFill>
          <a:ln w="6350" algn="ctr">
            <a:solidFill>
              <a:srgbClr val="A8A34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Sales</a:t>
            </a:r>
          </a:p>
        </p:txBody>
      </p:sp>
      <p:sp>
        <p:nvSpPr>
          <p:cNvPr id="4" name="Rectangle 3"/>
          <p:cNvSpPr/>
          <p:nvPr/>
        </p:nvSpPr>
        <p:spPr bwMode="gray">
          <a:xfrm>
            <a:off x="652058" y="2242872"/>
            <a:ext cx="2751151" cy="1506811"/>
          </a:xfrm>
          <a:prstGeom prst="rect">
            <a:avLst/>
          </a:prstGeom>
          <a:solidFill>
            <a:srgbClr val="008FD3"/>
          </a:solidFill>
          <a:ln w="6350" algn="ctr">
            <a:solidFill>
              <a:srgbClr val="008FD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ZA" sz="1800" b="0" i="0" u="none" strike="noStrike" kern="0" cap="none" spc="0" normalizeH="0" baseline="0" noProof="0" dirty="0" err="1">
              <a:ln>
                <a:noFill/>
              </a:ln>
              <a:effectLst/>
              <a:uLnTx/>
              <a:uFillTx/>
              <a:latin typeface="+mj-lt"/>
              <a:ea typeface="Arial Unicode MS" pitchFamily="34" charset="-128"/>
              <a:cs typeface="Arial Unicode MS" pitchFamily="34" charset="-128"/>
            </a:endParaRPr>
          </a:p>
        </p:txBody>
      </p:sp>
      <p:pic>
        <p:nvPicPr>
          <p:cNvPr id="8" name="Picture 7"/>
          <p:cNvPicPr>
            <a:picLocks noChangeAspect="1"/>
          </p:cNvPicPr>
          <p:nvPr/>
        </p:nvPicPr>
        <p:blipFill>
          <a:blip r:embed="rId3"/>
          <a:stretch>
            <a:fillRect/>
          </a:stretch>
        </p:blipFill>
        <p:spPr>
          <a:xfrm>
            <a:off x="910835" y="2744322"/>
            <a:ext cx="2233595" cy="499925"/>
          </a:xfrm>
          <a:prstGeom prst="rect">
            <a:avLst/>
          </a:prstGeom>
        </p:spPr>
      </p:pic>
      <p:sp>
        <p:nvSpPr>
          <p:cNvPr id="11" name="Rectangle 10"/>
          <p:cNvSpPr/>
          <p:nvPr/>
        </p:nvSpPr>
        <p:spPr>
          <a:xfrm>
            <a:off x="722780" y="3240118"/>
            <a:ext cx="2609704" cy="230832"/>
          </a:xfrm>
          <a:prstGeom prst="rect">
            <a:avLst/>
          </a:prstGeom>
        </p:spPr>
        <p:txBody>
          <a:bodyPr wrap="square">
            <a:spAutoFit/>
          </a:bodyPr>
          <a:lstStyle/>
          <a:p>
            <a:r>
              <a:rPr lang="en-US" sz="900" b="1" kern="0" dirty="0">
                <a:solidFill>
                  <a:schemeClr val="bg1"/>
                </a:solidFill>
                <a:latin typeface="+mj-lt"/>
                <a:ea typeface="Arial Unicode MS" pitchFamily="34" charset="-128"/>
              </a:rPr>
              <a:t>Integrated </a:t>
            </a:r>
            <a:r>
              <a:rPr lang="en-US" sz="900" b="1" kern="0" dirty="0" err="1">
                <a:solidFill>
                  <a:schemeClr val="bg1"/>
                </a:solidFill>
                <a:latin typeface="+mj-lt"/>
                <a:ea typeface="Arial Unicode MS" pitchFamily="34" charset="-128"/>
              </a:rPr>
              <a:t>on-premise</a:t>
            </a:r>
            <a:r>
              <a:rPr lang="en-US" sz="900" b="1" kern="0" dirty="0">
                <a:solidFill>
                  <a:schemeClr val="bg1"/>
                </a:solidFill>
                <a:latin typeface="+mj-lt"/>
                <a:ea typeface="Arial Unicode MS" pitchFamily="34" charset="-128"/>
              </a:rPr>
              <a:t> and cloud solution</a:t>
            </a:r>
            <a:endParaRPr lang="en-ZA" sz="900" dirty="0">
              <a:solidFill>
                <a:schemeClr val="bg1"/>
              </a:solidFill>
              <a:latin typeface="+mj-lt"/>
            </a:endParaRPr>
          </a:p>
        </p:txBody>
      </p:sp>
      <p:sp>
        <p:nvSpPr>
          <p:cNvPr id="19" name="Rectangle 18"/>
          <p:cNvSpPr/>
          <p:nvPr/>
        </p:nvSpPr>
        <p:spPr bwMode="gray">
          <a:xfrm>
            <a:off x="4532009" y="2242872"/>
            <a:ext cx="1335972" cy="461288"/>
          </a:xfrm>
          <a:prstGeom prst="rect">
            <a:avLst/>
          </a:prstGeom>
          <a:solidFill>
            <a:srgbClr val="008FD3"/>
          </a:solidFill>
          <a:ln w="6350" algn="ctr">
            <a:solidFill>
              <a:srgbClr val="008FD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Service</a:t>
            </a:r>
          </a:p>
        </p:txBody>
      </p:sp>
      <p:sp>
        <p:nvSpPr>
          <p:cNvPr id="20" name="Rectangle 19"/>
          <p:cNvSpPr/>
          <p:nvPr/>
        </p:nvSpPr>
        <p:spPr bwMode="gray">
          <a:xfrm>
            <a:off x="5920972" y="2242872"/>
            <a:ext cx="880193" cy="461288"/>
          </a:xfrm>
          <a:prstGeom prst="rect">
            <a:avLst/>
          </a:prstGeom>
          <a:solidFill>
            <a:srgbClr val="609A7F"/>
          </a:solidFill>
          <a:ln w="6350" algn="ctr">
            <a:solidFill>
              <a:srgbClr val="609A7F"/>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CRM</a:t>
            </a:r>
          </a:p>
        </p:txBody>
      </p:sp>
      <p:sp>
        <p:nvSpPr>
          <p:cNvPr id="21" name="Rectangle 20"/>
          <p:cNvSpPr/>
          <p:nvPr/>
        </p:nvSpPr>
        <p:spPr bwMode="gray">
          <a:xfrm>
            <a:off x="3458260" y="3288395"/>
            <a:ext cx="2013393" cy="461288"/>
          </a:xfrm>
          <a:prstGeom prst="rect">
            <a:avLst/>
          </a:prstGeom>
          <a:solidFill>
            <a:srgbClr val="A8A340"/>
          </a:solidFill>
          <a:ln w="6350" algn="ctr">
            <a:solidFill>
              <a:srgbClr val="A8A34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ZA" sz="2400" b="1" kern="0" dirty="0">
                <a:solidFill>
                  <a:schemeClr val="bg1"/>
                </a:solidFill>
                <a:latin typeface="+mj-lt"/>
                <a:ea typeface="Arial Unicode MS" pitchFamily="34" charset="-128"/>
                <a:cs typeface="Arial Unicode MS" pitchFamily="34" charset="-128"/>
              </a:rPr>
              <a:t>Production</a:t>
            </a:r>
            <a:endPar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endParaRPr>
          </a:p>
        </p:txBody>
      </p:sp>
      <p:sp>
        <p:nvSpPr>
          <p:cNvPr id="22" name="Rectangle 21"/>
          <p:cNvSpPr/>
          <p:nvPr/>
        </p:nvSpPr>
        <p:spPr bwMode="gray">
          <a:xfrm>
            <a:off x="648753" y="3811397"/>
            <a:ext cx="2013393" cy="461288"/>
          </a:xfrm>
          <a:prstGeom prst="rect">
            <a:avLst/>
          </a:prstGeom>
          <a:solidFill>
            <a:srgbClr val="609A7F"/>
          </a:solidFill>
          <a:ln w="6350" algn="ctr">
            <a:solidFill>
              <a:srgbClr val="609A7F"/>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Reporting</a:t>
            </a:r>
          </a:p>
        </p:txBody>
      </p:sp>
      <p:sp>
        <p:nvSpPr>
          <p:cNvPr id="23" name="Rectangle 22"/>
          <p:cNvSpPr/>
          <p:nvPr/>
        </p:nvSpPr>
        <p:spPr bwMode="gray">
          <a:xfrm>
            <a:off x="2713893" y="3804317"/>
            <a:ext cx="2234253" cy="461288"/>
          </a:xfrm>
          <a:prstGeom prst="rect">
            <a:avLst/>
          </a:prstGeom>
          <a:solidFill>
            <a:srgbClr val="F0AB00"/>
          </a:solidFill>
          <a:ln w="635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Opportunities</a:t>
            </a:r>
          </a:p>
        </p:txBody>
      </p:sp>
      <p:sp>
        <p:nvSpPr>
          <p:cNvPr id="24" name="Rectangle 23"/>
          <p:cNvSpPr/>
          <p:nvPr/>
        </p:nvSpPr>
        <p:spPr bwMode="gray">
          <a:xfrm>
            <a:off x="5539556" y="3276692"/>
            <a:ext cx="1261609" cy="461288"/>
          </a:xfrm>
          <a:prstGeom prst="rect">
            <a:avLst/>
          </a:prstGeom>
          <a:solidFill>
            <a:srgbClr val="609A7F"/>
          </a:solidFill>
          <a:ln w="6350" algn="ctr">
            <a:solidFill>
              <a:srgbClr val="609A7F"/>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MRP</a:t>
            </a:r>
          </a:p>
        </p:txBody>
      </p:sp>
      <p:sp>
        <p:nvSpPr>
          <p:cNvPr id="25" name="Rectangle 24"/>
          <p:cNvSpPr/>
          <p:nvPr/>
        </p:nvSpPr>
        <p:spPr bwMode="gray">
          <a:xfrm>
            <a:off x="4999893" y="3802901"/>
            <a:ext cx="1801272" cy="461288"/>
          </a:xfrm>
          <a:prstGeom prst="rect">
            <a:avLst/>
          </a:prstGeom>
          <a:solidFill>
            <a:srgbClr val="008FD3"/>
          </a:solidFill>
          <a:ln w="6350" algn="ctr">
            <a:solidFill>
              <a:srgbClr val="008FD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rPr>
              <a:t>Inventory</a:t>
            </a:r>
          </a:p>
        </p:txBody>
      </p:sp>
      <p:sp>
        <p:nvSpPr>
          <p:cNvPr id="26" name="Rectangle 25"/>
          <p:cNvSpPr/>
          <p:nvPr/>
        </p:nvSpPr>
        <p:spPr bwMode="gray">
          <a:xfrm>
            <a:off x="626982" y="4318523"/>
            <a:ext cx="6215278" cy="575555"/>
          </a:xfrm>
          <a:prstGeom prst="rect">
            <a:avLst/>
          </a:prstGeom>
          <a:solidFill>
            <a:schemeClr val="bg1"/>
          </a:solidFill>
          <a:ln w="57150"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ZA" sz="2400" b="1" i="0" u="none" strike="noStrike" kern="0" cap="none" spc="0" normalizeH="0" baseline="0" noProof="0" dirty="0">
                <a:ln>
                  <a:noFill/>
                </a:ln>
                <a:effectLst/>
                <a:uLnTx/>
                <a:uFillTx/>
                <a:latin typeface="+mj-lt"/>
                <a:ea typeface="Arial Unicode MS" pitchFamily="34" charset="-128"/>
                <a:cs typeface="Arial Unicode MS" pitchFamily="34" charset="-128"/>
              </a:rPr>
              <a:t>+ Solution Extensions</a:t>
            </a:r>
          </a:p>
        </p:txBody>
      </p:sp>
      <p:sp>
        <p:nvSpPr>
          <p:cNvPr id="5" name="Rectangle 4"/>
          <p:cNvSpPr/>
          <p:nvPr/>
        </p:nvSpPr>
        <p:spPr>
          <a:xfrm>
            <a:off x="7122808" y="1485791"/>
            <a:ext cx="4749878" cy="3739485"/>
          </a:xfrm>
          <a:prstGeom prst="rect">
            <a:avLst/>
          </a:prstGeom>
        </p:spPr>
        <p:txBody>
          <a:bodyPr wrap="square">
            <a:spAutoFit/>
          </a:bodyPr>
          <a:lstStyle/>
          <a:p>
            <a:pPr marL="347472" indent="-342900">
              <a:spcBef>
                <a:spcPts val="0"/>
              </a:spcBef>
              <a:spcAft>
                <a:spcPts val="1800"/>
              </a:spcAft>
              <a:buFont typeface="Arial" panose="020B0604020202020204" pitchFamily="34" charset="0"/>
              <a:buChar char="•"/>
            </a:pPr>
            <a:r>
              <a:rPr lang="en-US" sz="2400" dirty="0">
                <a:latin typeface="+mj-lt"/>
              </a:rPr>
              <a:t>Make decisions with real-time insights</a:t>
            </a:r>
          </a:p>
          <a:p>
            <a:pPr marL="347472" indent="-342900">
              <a:spcBef>
                <a:spcPts val="0"/>
              </a:spcBef>
              <a:spcAft>
                <a:spcPts val="1800"/>
              </a:spcAft>
              <a:buFont typeface="Arial" panose="020B0604020202020204" pitchFamily="34" charset="0"/>
              <a:buChar char="•"/>
            </a:pPr>
            <a:r>
              <a:rPr lang="en-US" sz="2400" dirty="0">
                <a:latin typeface="+mj-lt"/>
              </a:rPr>
              <a:t>Business collaboration via integrated business functions</a:t>
            </a:r>
          </a:p>
          <a:p>
            <a:pPr marL="347472" lvl="0" indent="-342900">
              <a:spcBef>
                <a:spcPts val="0"/>
              </a:spcBef>
              <a:spcAft>
                <a:spcPts val="1800"/>
              </a:spcAft>
              <a:buFont typeface="Arial" panose="020B0604020202020204" pitchFamily="34" charset="0"/>
              <a:buChar char="•"/>
            </a:pPr>
            <a:r>
              <a:rPr lang="en-US" sz="2400" dirty="0">
                <a:latin typeface="+mj-lt"/>
              </a:rPr>
              <a:t>Compete effectively within the digital economy</a:t>
            </a:r>
          </a:p>
          <a:p>
            <a:pPr marL="347472" indent="-342900">
              <a:spcBef>
                <a:spcPts val="0"/>
              </a:spcBef>
              <a:spcAft>
                <a:spcPts val="1800"/>
              </a:spcAft>
              <a:buFont typeface="Arial" panose="020B0604020202020204" pitchFamily="34" charset="0"/>
              <a:buChar char="•"/>
            </a:pPr>
            <a:r>
              <a:rPr lang="en-US" sz="2400" dirty="0">
                <a:latin typeface="+mj-lt"/>
              </a:rPr>
              <a:t>Grow your business with best-practice processes</a:t>
            </a:r>
          </a:p>
        </p:txBody>
      </p:sp>
    </p:spTree>
    <p:extLst>
      <p:ext uri="{BB962C8B-B14F-4D97-AF65-F5344CB8AC3E}">
        <p14:creationId xmlns:p14="http://schemas.microsoft.com/office/powerpoint/2010/main" val="178481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bwMode="gray">
          <a:xfrm>
            <a:off x="504001" y="504000"/>
            <a:ext cx="11186476" cy="369332"/>
          </a:xfrm>
          <a:prstGeom prst="rect">
            <a:avLst/>
          </a:prstGeom>
        </p:spPr>
        <p:txBody>
          <a:bodyPr vert="horz" wrap="square" lIns="0" tIns="0" rIns="0" bIns="0" rtlCol="0" anchor="ctr" anchorCtr="0">
            <a:no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SAP Business One Deployment Options; On-premise and Cloud</a:t>
            </a:r>
          </a:p>
        </p:txBody>
      </p:sp>
      <p:graphicFrame>
        <p:nvGraphicFramePr>
          <p:cNvPr id="12" name="Table 11"/>
          <p:cNvGraphicFramePr>
            <a:graphicFrameLocks noGrp="1"/>
          </p:cNvGraphicFramePr>
          <p:nvPr>
            <p:extLst>
              <p:ext uri="{D42A27DB-BD31-4B8C-83A1-F6EECF244321}">
                <p14:modId xmlns:p14="http://schemas.microsoft.com/office/powerpoint/2010/main" val="428094341"/>
              </p:ext>
            </p:extLst>
          </p:nvPr>
        </p:nvGraphicFramePr>
        <p:xfrm>
          <a:off x="6506678" y="2792624"/>
          <a:ext cx="5308503" cy="4049326"/>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351351">
                <a:tc>
                  <a:txBody>
                    <a:bodyPr/>
                    <a:lstStyle/>
                    <a:p>
                      <a:pPr marL="0" indent="0" fontAlgn="base">
                        <a:spcBef>
                          <a:spcPct val="50000"/>
                        </a:spcBef>
                        <a:spcAft>
                          <a:spcPct val="0"/>
                        </a:spcAft>
                        <a:buClr>
                          <a:srgbClr val="F0AB00"/>
                        </a:buClr>
                        <a:buSzPct val="80000"/>
                        <a:buFont typeface="Arial" pitchFamily="34" charset="0"/>
                        <a:buNone/>
                      </a:pPr>
                      <a:r>
                        <a:rPr lang="en-US" sz="1800" b="0" kern="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97975">
                <a:tc>
                  <a:txBody>
                    <a:bodyPr/>
                    <a:lstStyle/>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Secure browser-based access from anywhere, at any time</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Easy and affordable deployment</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Get the latest functionality of the SAP Business One application with reduced up-front costs and minimal IT overhead.</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Access to the most up-to-date functionality without having to use rely on in-house IT resources to maintain the solution.</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Subscription</a:t>
                      </a:r>
                      <a:r>
                        <a:rPr lang="en-US" sz="1400" kern="1200" baseline="0" dirty="0">
                          <a:solidFill>
                            <a:schemeClr val="tx1"/>
                          </a:solidFill>
                          <a:effectLst/>
                          <a:latin typeface="+mn-lt"/>
                          <a:ea typeface="+mn-ea"/>
                          <a:cs typeface="+mn-cs"/>
                        </a:rPr>
                        <a:t> licensing avoiding capital expenditure and allowing for operational expenditure flexibility</a:t>
                      </a:r>
                      <a:endParaRPr lang="en-US" sz="1400" kern="1200" dirty="0">
                        <a:solidFill>
                          <a:schemeClr val="tx1"/>
                        </a:solidFill>
                        <a:effectLst/>
                        <a:latin typeface="+mn-lt"/>
                        <a:ea typeface="+mn-ea"/>
                        <a:cs typeface="+mn-cs"/>
                      </a:endParaRP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Manage your most critical business functions in your Web browser.</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8269625" y="984707"/>
            <a:ext cx="1782611" cy="1782611"/>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848063121"/>
              </p:ext>
            </p:extLst>
          </p:nvPr>
        </p:nvGraphicFramePr>
        <p:xfrm>
          <a:off x="504001" y="2767318"/>
          <a:ext cx="5308503" cy="4049326"/>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351351">
                <a:tc>
                  <a:txBody>
                    <a:bodyPr/>
                    <a:lstStyle/>
                    <a:p>
                      <a:pPr marL="0" indent="0" fontAlgn="base">
                        <a:spcBef>
                          <a:spcPct val="50000"/>
                        </a:spcBef>
                        <a:spcAft>
                          <a:spcPct val="0"/>
                        </a:spcAft>
                        <a:buClr>
                          <a:srgbClr val="F0AB00"/>
                        </a:buClr>
                        <a:buSzPct val="80000"/>
                        <a:buFont typeface="Arial" pitchFamily="34" charset="0"/>
                        <a:buNone/>
                      </a:pPr>
                      <a:r>
                        <a:rPr lang="en-US" sz="1800" b="0" kern="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97975">
                <a:tc>
                  <a:txBody>
                    <a:bodyPr/>
                    <a:lstStyle/>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Compliance with your</a:t>
                      </a:r>
                      <a:r>
                        <a:rPr lang="en-US" sz="1400" baseline="0" dirty="0">
                          <a:solidFill>
                            <a:schemeClr val="tx1"/>
                          </a:solidFill>
                        </a:rPr>
                        <a:t> own internal Data Security Policies</a:t>
                      </a:r>
                      <a:endParaRPr lang="en-US" sz="140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Direct control and access to your</a:t>
                      </a:r>
                      <a:r>
                        <a:rPr lang="en-US" sz="1400" baseline="0" dirty="0">
                          <a:solidFill>
                            <a:schemeClr val="tx1"/>
                          </a:solidFill>
                        </a:rPr>
                        <a:t> data, allowing flexibility in local reporting accesses</a:t>
                      </a:r>
                      <a:endParaRPr lang="en-US" sz="140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Better ability to customize and extend your business process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Leverage</a:t>
                      </a:r>
                      <a:r>
                        <a:rPr lang="en-US" sz="1400" baseline="0" dirty="0">
                          <a:solidFill>
                            <a:schemeClr val="tx1"/>
                          </a:solidFill>
                        </a:rPr>
                        <a:t> off existing internal hardware and IT infrastructure and resources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Perpetual licensing, with higher upfront cost but better long-term TCO</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Less dependence on always connected internet connections</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Rectangle 3"/>
          <p:cNvSpPr/>
          <p:nvPr/>
        </p:nvSpPr>
        <p:spPr>
          <a:xfrm>
            <a:off x="2412922" y="2346054"/>
            <a:ext cx="958917" cy="261610"/>
          </a:xfrm>
          <a:prstGeom prst="rect">
            <a:avLst/>
          </a:prstGeom>
        </p:spPr>
        <p:txBody>
          <a:bodyPr wrap="none">
            <a:spAutoFit/>
          </a:bodyPr>
          <a:lstStyle/>
          <a:p>
            <a:r>
              <a:rPr lang="en-US" sz="1100" b="1" dirty="0">
                <a:latin typeface="BentonSans"/>
              </a:rPr>
              <a:t>On premise</a:t>
            </a:r>
            <a:endParaRPr lang="en-ZA" sz="1100" b="1" dirty="0">
              <a:latin typeface="BentonSans"/>
            </a:endParaRPr>
          </a:p>
        </p:txBody>
      </p:sp>
      <p:sp>
        <p:nvSpPr>
          <p:cNvPr id="15" name="Rectangle 14"/>
          <p:cNvSpPr/>
          <p:nvPr/>
        </p:nvSpPr>
        <p:spPr>
          <a:xfrm>
            <a:off x="8833873" y="2346054"/>
            <a:ext cx="585417" cy="261610"/>
          </a:xfrm>
          <a:prstGeom prst="rect">
            <a:avLst/>
          </a:prstGeom>
        </p:spPr>
        <p:txBody>
          <a:bodyPr wrap="none">
            <a:spAutoFit/>
          </a:bodyPr>
          <a:lstStyle/>
          <a:p>
            <a:r>
              <a:rPr lang="en-US" sz="1100" b="1" dirty="0">
                <a:latin typeface="BentonSans"/>
              </a:rPr>
              <a:t>Cloud</a:t>
            </a:r>
            <a:endParaRPr lang="en-ZA" sz="1100" b="1" dirty="0">
              <a:latin typeface="BentonSans"/>
            </a:endParaRPr>
          </a:p>
        </p:txBody>
      </p:sp>
      <p:pic>
        <p:nvPicPr>
          <p:cNvPr id="17" name="Picture 16"/>
          <p:cNvPicPr>
            <a:picLocks noChangeAspect="1"/>
          </p:cNvPicPr>
          <p:nvPr/>
        </p:nvPicPr>
        <p:blipFill>
          <a:blip r:embed="rId4"/>
          <a:stretch>
            <a:fillRect/>
          </a:stretch>
        </p:blipFill>
        <p:spPr>
          <a:xfrm>
            <a:off x="1735054" y="986192"/>
            <a:ext cx="1806432" cy="1806432"/>
          </a:xfrm>
          <a:prstGeom prst="rect">
            <a:avLst/>
          </a:prstGeom>
        </p:spPr>
      </p:pic>
    </p:spTree>
    <p:extLst>
      <p:ext uri="{BB962C8B-B14F-4D97-AF65-F5344CB8AC3E}">
        <p14:creationId xmlns:p14="http://schemas.microsoft.com/office/powerpoint/2010/main" val="389895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extLst>
              <p:ext uri="{D42A27DB-BD31-4B8C-83A1-F6EECF244321}">
                <p14:modId xmlns:p14="http://schemas.microsoft.com/office/powerpoint/2010/main" val="4136254114"/>
              </p:ext>
            </p:extLst>
          </p:nvPr>
        </p:nvGraphicFramePr>
        <p:xfrm>
          <a:off x="504000" y="4977930"/>
          <a:ext cx="11186477" cy="803482"/>
        </p:xfrm>
        <a:graphic>
          <a:graphicData uri="http://schemas.openxmlformats.org/drawingml/2006/table">
            <a:tbl>
              <a:tblPr firstRow="1" bandRow="1">
                <a:tableStyleId>{0E3FDE45-AF77-4B5C-9715-49D594BDF05E}</a:tableStyleId>
              </a:tblPr>
              <a:tblGrid>
                <a:gridCol w="11186477">
                  <a:extLst>
                    <a:ext uri="{9D8B030D-6E8A-4147-A177-3AD203B41FA5}">
                      <a16:colId xmlns:a16="http://schemas.microsoft.com/office/drawing/2014/main" val="20000"/>
                    </a:ext>
                  </a:extLst>
                </a:gridCol>
              </a:tblGrid>
              <a:tr h="335202">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Languages solution currently translated to (27)*</a:t>
                      </a:r>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7659">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solidFill>
                            <a:srgbClr val="000000"/>
                          </a:solidFill>
                        </a:rPr>
                        <a:t>Arabic, Chinese (simplified), Chinese (traditional), Czech, Danish, Dutch, English (UK), English (US), Finnish, French, German, Greek, Hebrew, Hungarian, Italian, Japanese, Korean, Norwegian, Polish, Portuguese (Brazil), Portuguese, Russian, Slovak, Spanish (Latin America), Spanish, Swedish, Turkish</a:t>
                      </a:r>
                      <a:endParaRPr lang="en-AU" sz="1200" dirty="0"/>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29192212"/>
              </p:ext>
            </p:extLst>
          </p:nvPr>
        </p:nvGraphicFramePr>
        <p:xfrm>
          <a:off x="504001" y="1375619"/>
          <a:ext cx="4068001" cy="3404670"/>
        </p:xfrm>
        <a:graphic>
          <a:graphicData uri="http://schemas.openxmlformats.org/drawingml/2006/table">
            <a:tbl>
              <a:tblPr firstRow="1" bandRow="1">
                <a:tableStyleId>{0E3FDE45-AF77-4B5C-9715-49D594BDF05E}</a:tableStyleId>
              </a:tblPr>
              <a:tblGrid>
                <a:gridCol w="707750">
                  <a:extLst>
                    <a:ext uri="{9D8B030D-6E8A-4147-A177-3AD203B41FA5}">
                      <a16:colId xmlns:a16="http://schemas.microsoft.com/office/drawing/2014/main" val="20000"/>
                    </a:ext>
                  </a:extLst>
                </a:gridCol>
                <a:gridCol w="171751">
                  <a:extLst>
                    <a:ext uri="{9D8B030D-6E8A-4147-A177-3AD203B41FA5}">
                      <a16:colId xmlns:a16="http://schemas.microsoft.com/office/drawing/2014/main" val="20001"/>
                    </a:ext>
                  </a:extLst>
                </a:gridCol>
                <a:gridCol w="866506">
                  <a:extLst>
                    <a:ext uri="{9D8B030D-6E8A-4147-A177-3AD203B41FA5}">
                      <a16:colId xmlns:a16="http://schemas.microsoft.com/office/drawing/2014/main" val="20002"/>
                    </a:ext>
                  </a:extLst>
                </a:gridCol>
                <a:gridCol w="1006797">
                  <a:extLst>
                    <a:ext uri="{9D8B030D-6E8A-4147-A177-3AD203B41FA5}">
                      <a16:colId xmlns:a16="http://schemas.microsoft.com/office/drawing/2014/main" val="20003"/>
                    </a:ext>
                  </a:extLst>
                </a:gridCol>
                <a:gridCol w="1315197">
                  <a:extLst>
                    <a:ext uri="{9D8B030D-6E8A-4147-A177-3AD203B41FA5}">
                      <a16:colId xmlns:a16="http://schemas.microsoft.com/office/drawing/2014/main" val="20004"/>
                    </a:ext>
                  </a:extLst>
                </a:gridCol>
              </a:tblGrid>
              <a:tr h="387750">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Current localizations (43)</a:t>
                      </a:r>
                      <a:endParaRPr lang="en-AU" sz="1800" b="1" kern="0" dirty="0">
                        <a:solidFill>
                          <a:schemeClr val="accent1"/>
                        </a:solidFill>
                        <a:latin typeface="Arial"/>
                        <a:ea typeface="Arial Unicode MS" pitchFamily="34" charset="-128"/>
                        <a:cs typeface="Arial Unicode MS" pitchFamily="34" charset="-128"/>
                      </a:endParaRPr>
                    </a:p>
                  </a:txBody>
                  <a:tcPr marL="35992"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400" dirty="0"/>
                    </a:p>
                  </a:txBody>
                  <a:tcPr anchor="ct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400" dirty="0"/>
                    </a:p>
                  </a:txBody>
                  <a:tcPr anchor="ct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600" dirty="0">
                        <a:solidFill>
                          <a:srgbClr val="FF0000"/>
                        </a:solidFill>
                      </a:endParaRPr>
                    </a:p>
                  </a:txBody>
                  <a:tcPr marL="36000" marT="72000" marB="7200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4821">
                <a:tc gridSpan="2">
                  <a:txBody>
                    <a:bodyPr/>
                    <a:lstStyle/>
                    <a:p>
                      <a:r>
                        <a:rPr lang="en-AU" sz="1200" dirty="0"/>
                        <a:t>Argentina</a:t>
                      </a:r>
                    </a:p>
                  </a:txBody>
                  <a:tcPr marL="35992" marR="35992"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US" sz="1200" dirty="0"/>
                        <a:t>Denmark</a:t>
                      </a:r>
                      <a:endParaRPr lang="de-DE" sz="1200" dirty="0"/>
                    </a:p>
                  </a:txBody>
                  <a:tcPr marL="35992" marR="35992"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200" dirty="0"/>
                        <a:t>Italy</a:t>
                      </a:r>
                      <a:endParaRPr lang="en-AU" sz="1200" dirty="0"/>
                    </a:p>
                  </a:txBody>
                  <a:tcPr marL="35992" marR="35992"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200" dirty="0"/>
                        <a:t>Singapore</a:t>
                      </a:r>
                      <a:endParaRPr lang="en-AU" sz="1200" dirty="0"/>
                    </a:p>
                  </a:txBody>
                  <a:tcPr marL="35992" marR="35992"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4821">
                <a:tc gridSpan="2">
                  <a:txBody>
                    <a:bodyPr/>
                    <a:lstStyle/>
                    <a:p>
                      <a:r>
                        <a:rPr lang="en-AU" sz="1200" dirty="0"/>
                        <a:t>Australia </a:t>
                      </a:r>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a:t>Finland</a:t>
                      </a:r>
                      <a:endParaRPr lang="de-DE"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Japan</a:t>
                      </a:r>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Slovakia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4821">
                <a:tc gridSpan="2">
                  <a:txBody>
                    <a:bodyPr/>
                    <a:lstStyle/>
                    <a:p>
                      <a:r>
                        <a:rPr lang="en-US" sz="1200" dirty="0"/>
                        <a:t>Austria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a:t>France</a:t>
                      </a:r>
                      <a:endParaRPr lang="de-DE"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Mexico</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t>South Africa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4821">
                <a:tc gridSpan="2">
                  <a:txBody>
                    <a:bodyPr/>
                    <a:lstStyle/>
                    <a:p>
                      <a:r>
                        <a:rPr lang="en-US" sz="1200" dirty="0"/>
                        <a:t>Belgium</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a:t>Germany</a:t>
                      </a:r>
                      <a:endParaRPr lang="de-DE"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Netherlands</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t>South Korea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4821">
                <a:tc gridSpan="2">
                  <a:txBody>
                    <a:bodyPr/>
                    <a:lstStyle/>
                    <a:p>
                      <a:r>
                        <a:rPr lang="en-US" sz="1200" dirty="0"/>
                        <a:t>Brazil</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AU" sz="1200" dirty="0"/>
                        <a:t>Greece</a:t>
                      </a:r>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t>New Zealand</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Spain</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4821">
                <a:tc gridSpan="2">
                  <a:txBody>
                    <a:bodyPr/>
                    <a:lstStyle/>
                    <a:p>
                      <a:r>
                        <a:rPr lang="en-US" sz="1200" dirty="0"/>
                        <a:t>Canada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a:t>Guatemala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Norway</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Sweden</a:t>
                      </a:r>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4821">
                <a:tc gridSpan="2">
                  <a:txBody>
                    <a:bodyPr/>
                    <a:lstStyle/>
                    <a:p>
                      <a:r>
                        <a:rPr lang="en-US" sz="1200" dirty="0"/>
                        <a:t>Chile</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t>Hong Kong</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Panama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Switzerland</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4821">
                <a:tc gridSpan="2">
                  <a:txBody>
                    <a:bodyPr/>
                    <a:lstStyle/>
                    <a:p>
                      <a:r>
                        <a:rPr lang="en-US" sz="1200" dirty="0"/>
                        <a:t>China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a:t>Hungary</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de-DE" sz="1200" dirty="0"/>
                        <a:t>Poland</a:t>
                      </a:r>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Turkey</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4821">
                <a:tc gridSpan="2">
                  <a:txBody>
                    <a:bodyPr/>
                    <a:lstStyle/>
                    <a:p>
                      <a:r>
                        <a:rPr lang="en-US" sz="1200" dirty="0"/>
                        <a:t>Costa Rica</a:t>
                      </a:r>
                    </a:p>
                  </a:txBody>
                  <a:tcPr marL="35992" marR="35992" marT="35992" marB="35992">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dirty="0"/>
                        <a:t>India</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r>
                        <a:rPr lang="en-US" sz="1200" dirty="0"/>
                        <a:t>Portugal</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t>United Kingdom</a:t>
                      </a:r>
                      <a:endParaRPr lang="en-AU" sz="1200" dirty="0"/>
                    </a:p>
                  </a:txBody>
                  <a:tcPr marL="35992" marR="35992" marT="35992" marB="35992">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4821">
                <a:tc gridSpan="2">
                  <a:txBody>
                    <a:bodyPr/>
                    <a:lstStyle/>
                    <a:p>
                      <a:r>
                        <a:rPr lang="en-US" sz="1200" dirty="0"/>
                        <a:t>Cyprus</a:t>
                      </a:r>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US" sz="1200" dirty="0"/>
                        <a:t>Ireland</a:t>
                      </a:r>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t>Puerto Rico</a:t>
                      </a:r>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dirty="0"/>
                        <a:t>United States</a:t>
                      </a:r>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4821">
                <a:tc gridSpan="2">
                  <a:txBody>
                    <a:bodyPr/>
                    <a:lstStyle/>
                    <a:p>
                      <a:r>
                        <a:rPr lang="en-US" sz="1200" dirty="0"/>
                        <a:t>Czech Republic</a:t>
                      </a:r>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tc hMerge="1">
                  <a:txBody>
                    <a:bodyPr/>
                    <a:lstStyle/>
                    <a:p>
                      <a:endParaRPr lang="de-DE"/>
                    </a:p>
                  </a:txBody>
                  <a:tcPr/>
                </a:tc>
                <a:tc>
                  <a:txBody>
                    <a:bodyPr/>
                    <a:lstStyle/>
                    <a:p>
                      <a:r>
                        <a:rPr lang="en-US" sz="1200" dirty="0"/>
                        <a:t>Israel</a:t>
                      </a:r>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tc>
                  <a:txBody>
                    <a:bodyPr/>
                    <a:lstStyle/>
                    <a:p>
                      <a:r>
                        <a:rPr lang="en-US" sz="1200" dirty="0"/>
                        <a:t>Russia</a:t>
                      </a:r>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tc>
                  <a:txBody>
                    <a:bodyPr/>
                    <a:lstStyle/>
                    <a:p>
                      <a:endParaRPr lang="en-AU" sz="1200" dirty="0"/>
                    </a:p>
                  </a:txBody>
                  <a:tcPr marL="35992" marR="35992" marT="35992" marB="35992">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088731667"/>
              </p:ext>
            </p:extLst>
          </p:nvPr>
        </p:nvGraphicFramePr>
        <p:xfrm>
          <a:off x="4837472" y="1375619"/>
          <a:ext cx="6853005" cy="673150"/>
        </p:xfrm>
        <a:graphic>
          <a:graphicData uri="http://schemas.openxmlformats.org/drawingml/2006/table">
            <a:tbl>
              <a:tblPr firstRow="1" bandRow="1">
                <a:tableStyleId>{0E3FDE45-AF77-4B5C-9715-49D594BDF05E}</a:tableStyleId>
              </a:tblPr>
              <a:tblGrid>
                <a:gridCol w="785999">
                  <a:extLst>
                    <a:ext uri="{9D8B030D-6E8A-4147-A177-3AD203B41FA5}">
                      <a16:colId xmlns:a16="http://schemas.microsoft.com/office/drawing/2014/main" val="20000"/>
                    </a:ext>
                  </a:extLst>
                </a:gridCol>
                <a:gridCol w="6067006">
                  <a:extLst>
                    <a:ext uri="{9D8B030D-6E8A-4147-A177-3AD203B41FA5}">
                      <a16:colId xmlns:a16="http://schemas.microsoft.com/office/drawing/2014/main" val="20001"/>
                    </a:ext>
                  </a:extLst>
                </a:gridCol>
              </a:tblGrid>
              <a:tr h="387750">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Countries making use of existing localizations</a:t>
                      </a:r>
                    </a:p>
                  </a:txBody>
                  <a:tcPr marL="35992"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4821">
                <a:tc gridSpan="2">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spc="-10" dirty="0">
                          <a:solidFill>
                            <a:schemeClr val="tx1"/>
                          </a:solidFill>
                        </a:rPr>
                        <a:t>Customers in</a:t>
                      </a:r>
                      <a:r>
                        <a:rPr lang="en-US" sz="1200" spc="-10" baseline="0" dirty="0">
                          <a:solidFill>
                            <a:schemeClr val="tx1"/>
                          </a:solidFill>
                        </a:rPr>
                        <a:t> 110+ </a:t>
                      </a:r>
                      <a:r>
                        <a:rPr lang="en-US" sz="1200" spc="-10" dirty="0">
                          <a:solidFill>
                            <a:schemeClr val="tx1"/>
                          </a:solidFill>
                        </a:rPr>
                        <a:t>countries use localizations of other countries, own customization or partner solution</a:t>
                      </a:r>
                      <a:endParaRPr lang="en-AU" sz="1200" dirty="0">
                        <a:solidFill>
                          <a:schemeClr val="tx1"/>
                        </a:solidFill>
                      </a:endParaRPr>
                    </a:p>
                  </a:txBody>
                  <a:tcPr marL="0"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Rectangle 7"/>
          <p:cNvSpPr/>
          <p:nvPr/>
        </p:nvSpPr>
        <p:spPr>
          <a:xfrm>
            <a:off x="3482582" y="6135013"/>
            <a:ext cx="8673090" cy="425659"/>
          </a:xfrm>
          <a:prstGeom prst="rect">
            <a:avLst/>
          </a:prstGeom>
        </p:spPr>
        <p:txBody>
          <a:bodyPr wrap="square">
            <a:spAutoFit/>
          </a:bodyPr>
          <a:lstStyle/>
          <a:p>
            <a:pPr>
              <a:lnSpc>
                <a:spcPts val="1300"/>
              </a:lnSpc>
              <a:spcBef>
                <a:spcPts val="300"/>
              </a:spcBef>
              <a:spcAft>
                <a:spcPts val="300"/>
              </a:spcAft>
            </a:pPr>
            <a:r>
              <a:rPr lang="en-US" sz="800" dirty="0">
                <a:latin typeface="+mn-lt"/>
                <a:ea typeface="MS Mincho"/>
                <a:cs typeface="Arial" panose="020B0604020202020204" pitchFamily="34" charset="0"/>
              </a:rPr>
              <a:t>* There are several convenient options to make additional languages available. One option is using a partner solution, for some countries these are bundled with functional add-ons. Another simple option is to define customer specific UI language terms using the Custom Language Tool as detailed in SAP note </a:t>
            </a:r>
            <a:r>
              <a:rPr lang="en-US" sz="800" dirty="0">
                <a:solidFill>
                  <a:srgbClr val="0076CB"/>
                </a:solidFill>
                <a:latin typeface="+mn-lt"/>
                <a:ea typeface="MS Mincho"/>
                <a:cs typeface="Arial" panose="020B0604020202020204" pitchFamily="34" charset="0"/>
                <a:hlinkClick r:id="rId3"/>
              </a:rPr>
              <a:t>1757764</a:t>
            </a:r>
            <a:r>
              <a:rPr lang="en-US" sz="800" dirty="0">
                <a:latin typeface="+mn-lt"/>
                <a:ea typeface="MS Mincho"/>
                <a:cs typeface="Arial" panose="020B0604020202020204" pitchFamily="34" charset="0"/>
              </a:rPr>
              <a:t>.</a:t>
            </a:r>
            <a:endParaRPr lang="de-DE" sz="800" dirty="0">
              <a:latin typeface="+mn-lt"/>
              <a:ea typeface="MS Mincho"/>
              <a:cs typeface="Arial" panose="020B0604020202020204"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74473" y="2018289"/>
            <a:ext cx="6179004" cy="2731520"/>
          </a:xfrm>
          <a:prstGeom prst="rect">
            <a:avLst/>
          </a:prstGeom>
        </p:spPr>
      </p:pic>
      <p:sp>
        <p:nvSpPr>
          <p:cNvPr id="36" name="Rectangle 35"/>
          <p:cNvSpPr/>
          <p:nvPr/>
        </p:nvSpPr>
        <p:spPr bwMode="gray">
          <a:xfrm>
            <a:off x="4837472" y="1443400"/>
            <a:ext cx="629345" cy="214607"/>
          </a:xfrm>
          <a:prstGeom prst="rect">
            <a:avLst/>
          </a:prstGeom>
          <a:solidFill>
            <a:schemeClr val="tx2">
              <a:lumMod val="90000"/>
            </a:schemeClr>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5" name="Rectangle 14"/>
          <p:cNvSpPr/>
          <p:nvPr/>
        </p:nvSpPr>
        <p:spPr bwMode="gray">
          <a:xfrm>
            <a:off x="504000" y="1443400"/>
            <a:ext cx="629345" cy="214607"/>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2" name="Title 5"/>
          <p:cNvSpPr txBox="1">
            <a:spLocks/>
          </p:cNvSpPr>
          <p:nvPr/>
        </p:nvSpPr>
        <p:spPr bwMode="gray">
          <a:xfrm>
            <a:off x="504001" y="504000"/>
            <a:ext cx="11186476" cy="369332"/>
          </a:xfrm>
          <a:prstGeom prst="rect">
            <a:avLst/>
          </a:prstGeom>
        </p:spPr>
        <p:txBody>
          <a:bodyPr vert="horz" wrap="square" lIns="0" tIns="0" rIns="0" bIns="0" rtlCol="0" anchor="ctr" anchorCtr="0">
            <a:no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Used in 170+ countries, with 43 country specific localizations</a:t>
            </a:r>
            <a:endParaRPr lang="de-DE" dirty="0"/>
          </a:p>
        </p:txBody>
      </p:sp>
    </p:spTree>
    <p:extLst>
      <p:ext uri="{BB962C8B-B14F-4D97-AF65-F5344CB8AC3E}">
        <p14:creationId xmlns:p14="http://schemas.microsoft.com/office/powerpoint/2010/main" val="15671504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70777" y="3342923"/>
            <a:ext cx="1397448" cy="2580754"/>
            <a:chOff x="5582695" y="3595519"/>
            <a:chExt cx="1397771" cy="2581351"/>
          </a:xfrm>
        </p:grpSpPr>
        <p:pic>
          <p:nvPicPr>
            <p:cNvPr id="16" name="Picture 2" descr="C:\Users\i033344\Desktop\res\Samsung_Galaxy_Nexus_Render.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82695" y="3595519"/>
              <a:ext cx="1397771" cy="258135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06175" y="3914798"/>
              <a:ext cx="1150844" cy="2046955"/>
            </a:xfrm>
            <a:prstGeom prst="rect">
              <a:avLst/>
            </a:prstGeom>
          </p:spPr>
        </p:pic>
      </p:grpSp>
      <p:grpSp>
        <p:nvGrpSpPr>
          <p:cNvPr id="10" name="Group 9"/>
          <p:cNvGrpSpPr/>
          <p:nvPr/>
        </p:nvGrpSpPr>
        <p:grpSpPr>
          <a:xfrm>
            <a:off x="3455718" y="3385214"/>
            <a:ext cx="1304577" cy="2594658"/>
            <a:chOff x="6988805" y="3569769"/>
            <a:chExt cx="1304879" cy="2595259"/>
          </a:xfrm>
        </p:grpSpPr>
        <p:pic>
          <p:nvPicPr>
            <p:cNvPr id="27" name="Picture 2" descr="C:\Users\d030215\Desktop\PPT\iphone-6-apple-pic.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988805" y="3569769"/>
              <a:ext cx="1304879" cy="2595259"/>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106732" y="3894970"/>
              <a:ext cx="1099542" cy="1965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4944727" y="3574239"/>
            <a:ext cx="2796361" cy="2222260"/>
            <a:chOff x="8274627" y="3965319"/>
            <a:chExt cx="2797008" cy="2222774"/>
          </a:xfrm>
        </p:grpSpPr>
        <p:grpSp>
          <p:nvGrpSpPr>
            <p:cNvPr id="13" name="Group 49"/>
            <p:cNvGrpSpPr/>
            <p:nvPr/>
          </p:nvGrpSpPr>
          <p:grpSpPr>
            <a:xfrm>
              <a:off x="8274627" y="3965319"/>
              <a:ext cx="2797008" cy="2222774"/>
              <a:chOff x="4447916" y="2104414"/>
              <a:chExt cx="4483941" cy="3491714"/>
            </a:xfrm>
          </p:grpSpPr>
          <p:pic>
            <p:nvPicPr>
              <p:cNvPr id="14" name="Picture 4" descr="C:\Users\D030215\Desktop\PPT\ipad_fr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6200000">
                <a:off x="4944030" y="1608300"/>
                <a:ext cx="3491714" cy="4483941"/>
              </a:xfrm>
              <a:prstGeom prst="rect">
                <a:avLst/>
              </a:prstGeom>
              <a:noFill/>
              <a:effectLst/>
            </p:spPr>
          </p:pic>
          <p:sp>
            <p:nvSpPr>
              <p:cNvPr id="15" name="Right Triangle 53"/>
              <p:cNvSpPr/>
              <p:nvPr/>
            </p:nvSpPr>
            <p:spPr>
              <a:xfrm rot="10800000">
                <a:off x="6686572" y="3561580"/>
                <a:ext cx="631616" cy="1824383"/>
              </a:xfrm>
              <a:prstGeom prst="rtTriangle">
                <a:avLst/>
              </a:prstGeom>
              <a:gradFill>
                <a:gsLst>
                  <a:gs pos="19000">
                    <a:schemeClr val="bg1">
                      <a:alpha val="8000"/>
                    </a:schemeClr>
                  </a:gs>
                  <a:gs pos="50000">
                    <a:schemeClr val="bg1">
                      <a:alpha val="3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 descr="C:\Users\d030215\Desktop\PPT\iOS 1.11.0 New Feature Screenshots\iOS 1.11.0 New Feature Screenshots\Cockpit_3.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538591" y="4235450"/>
              <a:ext cx="2235812" cy="167685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 name="Title 3"/>
          <p:cNvSpPr txBox="1">
            <a:spLocks/>
          </p:cNvSpPr>
          <p:nvPr/>
        </p:nvSpPr>
        <p:spPr bwMode="gray">
          <a:xfrm>
            <a:off x="504001" y="504000"/>
            <a:ext cx="11186476" cy="369332"/>
          </a:xfrm>
          <a:prstGeom prst="rect">
            <a:avLst/>
          </a:prstGeom>
        </p:spPr>
        <p:txBody>
          <a:bodyPr vert="horz" wrap="square" lIns="0" tIns="0" rIns="0" bIns="0" rtlCol="0" anchor="ctr" anchorCtr="0">
            <a:no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Run your business anytime, anywhere with native apps</a:t>
            </a:r>
          </a:p>
        </p:txBody>
      </p:sp>
    </p:spTree>
    <p:extLst>
      <p:ext uri="{BB962C8B-B14F-4D97-AF65-F5344CB8AC3E}">
        <p14:creationId xmlns:p14="http://schemas.microsoft.com/office/powerpoint/2010/main" val="12725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bwMode="gray">
          <a:xfrm>
            <a:off x="504001" y="504000"/>
            <a:ext cx="11186476" cy="369332"/>
          </a:xfrm>
          <a:prstGeom prst="rect">
            <a:avLst/>
          </a:prstGeom>
        </p:spPr>
        <p:txBody>
          <a:bodyPr vert="horz" wrap="square" lIns="0" tIns="0" rIns="0" bIns="0" rtlCol="0" anchor="ctr" anchorCtr="0">
            <a:no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Make real-time business decisions with Business Apps and Analytics</a:t>
            </a:r>
          </a:p>
        </p:txBody>
      </p:sp>
      <p:pic>
        <p:nvPicPr>
          <p:cNvPr id="2" name="Picture 1"/>
          <p:cNvPicPr>
            <a:picLocks noChangeAspect="1"/>
          </p:cNvPicPr>
          <p:nvPr/>
        </p:nvPicPr>
        <p:blipFill>
          <a:blip r:embed="rId2"/>
          <a:stretch>
            <a:fillRect/>
          </a:stretch>
        </p:blipFill>
        <p:spPr>
          <a:xfrm>
            <a:off x="8525103" y="1099458"/>
            <a:ext cx="1209839" cy="1209839"/>
          </a:xfrm>
          <a:prstGeom prst="rect">
            <a:avLst/>
          </a:prstGeom>
        </p:spPr>
      </p:pic>
      <p:pic>
        <p:nvPicPr>
          <p:cNvPr id="3" name="Picture 2"/>
          <p:cNvPicPr>
            <a:picLocks noChangeAspect="1"/>
          </p:cNvPicPr>
          <p:nvPr/>
        </p:nvPicPr>
        <p:blipFill>
          <a:blip r:embed="rId3"/>
          <a:stretch>
            <a:fillRect/>
          </a:stretch>
        </p:blipFill>
        <p:spPr>
          <a:xfrm>
            <a:off x="2066244" y="1117601"/>
            <a:ext cx="1173555" cy="1173555"/>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917437831"/>
              </p:ext>
            </p:extLst>
          </p:nvPr>
        </p:nvGraphicFramePr>
        <p:xfrm>
          <a:off x="339729" y="2426570"/>
          <a:ext cx="5308503" cy="4384311"/>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351351">
                <a:tc>
                  <a:txBody>
                    <a:bodyPr/>
                    <a:lstStyle/>
                    <a:p>
                      <a:pPr marL="0" indent="0" fontAlgn="base">
                        <a:spcBef>
                          <a:spcPct val="50000"/>
                        </a:spcBef>
                        <a:spcAft>
                          <a:spcPct val="0"/>
                        </a:spcAft>
                        <a:buClr>
                          <a:srgbClr val="F0AB00"/>
                        </a:buClr>
                        <a:buSzPct val="80000"/>
                        <a:buFont typeface="Arial" pitchFamily="34" charset="0"/>
                        <a:buNone/>
                      </a:pPr>
                      <a:r>
                        <a:rPr lang="en-US" sz="1800" b="0" kern="0" dirty="0">
                          <a:solidFill>
                            <a:schemeClr val="accent1"/>
                          </a:solidFill>
                          <a:latin typeface="+mj-lt"/>
                          <a:ea typeface="Arial Unicode MS" pitchFamily="34" charset="-128"/>
                          <a:cs typeface="Arial Unicode MS" pitchFamily="34" charset="-128"/>
                        </a:rPr>
                        <a:t>HANA</a:t>
                      </a:r>
                      <a:r>
                        <a:rPr lang="en-US" sz="1800" b="0" kern="0" baseline="0" dirty="0">
                          <a:solidFill>
                            <a:schemeClr val="accent1"/>
                          </a:solidFill>
                          <a:latin typeface="+mj-lt"/>
                          <a:ea typeface="Arial Unicode MS" pitchFamily="34" charset="-128"/>
                          <a:cs typeface="Arial Unicode MS" pitchFamily="34" charset="-128"/>
                        </a:rPr>
                        <a:t> Apps</a:t>
                      </a:r>
                      <a:endParaRPr lang="en-US" sz="1800" b="0" kern="0" dirty="0">
                        <a:solidFill>
                          <a:schemeClr val="accent1"/>
                        </a:solidFill>
                        <a:latin typeface="+mj-lt"/>
                        <a:ea typeface="Arial Unicode MS" pitchFamily="34" charset="-128"/>
                        <a:cs typeface="Arial Unicode MS" pitchFamily="34" charset="-128"/>
                      </a:endParaRP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97975">
                <a:tc>
                  <a:txBody>
                    <a:bodyPr/>
                    <a:lstStyle/>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Find any information</a:t>
                      </a:r>
                      <a:r>
                        <a:rPr lang="en-US" sz="1400" baseline="0" dirty="0">
                          <a:solidFill>
                            <a:schemeClr val="tx1"/>
                          </a:solidFill>
                        </a:rPr>
                        <a:t> within your organization with </a:t>
                      </a:r>
                      <a:r>
                        <a:rPr lang="en-US" sz="1400" b="1" dirty="0">
                          <a:solidFill>
                            <a:schemeClr val="tx1"/>
                          </a:solidFill>
                        </a:rPr>
                        <a:t>Enterprise Search</a:t>
                      </a:r>
                      <a:r>
                        <a:rPr lang="en-US" sz="1400" dirty="0">
                          <a:solidFill>
                            <a:schemeClr val="tx1"/>
                          </a:solidFill>
                        </a:rPr>
                        <a:t>, just like searching on</a:t>
                      </a:r>
                      <a:r>
                        <a:rPr lang="en-US" sz="1400" baseline="0" dirty="0">
                          <a:solidFill>
                            <a:schemeClr val="tx1"/>
                          </a:solidFill>
                        </a:rPr>
                        <a:t> an internet search engine!</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Customize and create new analytics with the </a:t>
                      </a:r>
                      <a:r>
                        <a:rPr lang="en-US" sz="1400" b="1" baseline="0" dirty="0">
                          <a:solidFill>
                            <a:schemeClr val="tx1"/>
                          </a:solidFill>
                        </a:rPr>
                        <a:t>Pervasive Analytics</a:t>
                      </a:r>
                      <a:r>
                        <a:rPr lang="en-US" sz="1400" baseline="0" dirty="0">
                          <a:solidFill>
                            <a:schemeClr val="tx1"/>
                          </a:solidFill>
                        </a:rPr>
                        <a:t> designer, amplifying the end user experience</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Make informed decisions instantly with the </a:t>
                      </a:r>
                      <a:r>
                        <a:rPr lang="en-US" sz="1400" b="1" baseline="0" dirty="0">
                          <a:solidFill>
                            <a:schemeClr val="tx1"/>
                          </a:solidFill>
                        </a:rPr>
                        <a:t>Cash Flow Forecast</a:t>
                      </a:r>
                      <a:r>
                        <a:rPr lang="en-US" sz="1400" baseline="0" dirty="0">
                          <a:solidFill>
                            <a:schemeClr val="tx1"/>
                          </a:solidFill>
                        </a:rPr>
                        <a:t> app, ensuring healthy liquidity ratios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With the </a:t>
                      </a:r>
                      <a:r>
                        <a:rPr lang="en-US" sz="1400" b="1" baseline="0" dirty="0">
                          <a:solidFill>
                            <a:schemeClr val="tx1"/>
                          </a:solidFill>
                        </a:rPr>
                        <a:t>Available-to-Promise</a:t>
                      </a:r>
                      <a:r>
                        <a:rPr lang="en-US" sz="1400" baseline="0" dirty="0">
                          <a:solidFill>
                            <a:schemeClr val="tx1"/>
                          </a:solidFill>
                        </a:rPr>
                        <a:t> app you can interact with current and future stock levels to ensure that you can satisfy your customer demands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0" baseline="0" dirty="0">
                          <a:solidFill>
                            <a:schemeClr val="tx1"/>
                          </a:solidFill>
                        </a:rPr>
                        <a:t>The</a:t>
                      </a:r>
                      <a:r>
                        <a:rPr lang="en-US" sz="1400" b="1" baseline="0" dirty="0">
                          <a:solidFill>
                            <a:schemeClr val="tx1"/>
                          </a:solidFill>
                        </a:rPr>
                        <a:t> Delivery Schedule management </a:t>
                      </a:r>
                      <a:r>
                        <a:rPr lang="en-US" sz="1400" b="0" baseline="0" dirty="0">
                          <a:solidFill>
                            <a:schemeClr val="tx1"/>
                          </a:solidFill>
                        </a:rPr>
                        <a:t>app</a:t>
                      </a:r>
                      <a:r>
                        <a:rPr lang="en-US" sz="1400" b="1" baseline="0" dirty="0">
                          <a:solidFill>
                            <a:schemeClr val="tx1"/>
                          </a:solidFill>
                        </a:rPr>
                        <a:t> </a:t>
                      </a:r>
                      <a:r>
                        <a:rPr lang="en-US" sz="1400" b="0" baseline="0" dirty="0">
                          <a:solidFill>
                            <a:schemeClr val="tx1"/>
                          </a:solidFill>
                        </a:rPr>
                        <a:t>allows you to prioritize customers orders via a drag-and-drop interface, ensuring on-time delivery to your key customers</a:t>
                      </a:r>
                      <a:endParaRPr lang="en-US" sz="1400" b="1" baseline="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0" kern="1200" dirty="0">
                          <a:solidFill>
                            <a:schemeClr val="tx1"/>
                          </a:solidFill>
                          <a:effectLst/>
                          <a:latin typeface="+mn-lt"/>
                          <a:ea typeface="+mn-ea"/>
                          <a:cs typeface="+mn-cs"/>
                        </a:rPr>
                        <a:t>Implement</a:t>
                      </a:r>
                      <a:r>
                        <a:rPr lang="en-US" sz="1400" b="0" kern="1200" baseline="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lean inventory management techniques with the </a:t>
                      </a:r>
                      <a:r>
                        <a:rPr lang="en-US" sz="1400" b="1" baseline="0" dirty="0">
                          <a:solidFill>
                            <a:schemeClr val="tx1"/>
                          </a:solidFill>
                        </a:rPr>
                        <a:t>Intelligent Forecast </a:t>
                      </a:r>
                      <a:r>
                        <a:rPr lang="en-US" sz="1400" b="0" baseline="0" dirty="0">
                          <a:solidFill>
                            <a:schemeClr val="tx1"/>
                          </a:solidFill>
                        </a:rPr>
                        <a:t>ap</a:t>
                      </a:r>
                      <a:r>
                        <a:rPr lang="en-US" sz="1400" b="0" kern="1200" baseline="0" dirty="0">
                          <a:solidFill>
                            <a:schemeClr val="tx1"/>
                          </a:solidFill>
                          <a:effectLst/>
                          <a:latin typeface="+mn-lt"/>
                          <a:ea typeface="+mn-ea"/>
                          <a:cs typeface="+mn-cs"/>
                        </a:rPr>
                        <a:t>p thus imp</a:t>
                      </a:r>
                      <a:r>
                        <a:rPr lang="en-US" sz="1400" b="0" kern="1200" dirty="0">
                          <a:solidFill>
                            <a:schemeClr val="tx1"/>
                          </a:solidFill>
                          <a:effectLst/>
                          <a:latin typeface="+mn-lt"/>
                          <a:ea typeface="+mn-ea"/>
                          <a:cs typeface="+mn-cs"/>
                        </a:rPr>
                        <a:t>roving efficiency and increasing profits</a:t>
                      </a:r>
                      <a:endParaRPr lang="en-US" sz="1400" b="1" baseline="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endParaRPr lang="en-US" sz="1400" baseline="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823265012"/>
              </p:ext>
            </p:extLst>
          </p:nvPr>
        </p:nvGraphicFramePr>
        <p:xfrm>
          <a:off x="6475770" y="2426570"/>
          <a:ext cx="5308503" cy="4049326"/>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351351">
                <a:tc>
                  <a:txBody>
                    <a:bodyPr/>
                    <a:lstStyle/>
                    <a:p>
                      <a:pPr marL="0" indent="0" fontAlgn="base">
                        <a:spcBef>
                          <a:spcPct val="50000"/>
                        </a:spcBef>
                        <a:spcAft>
                          <a:spcPct val="0"/>
                        </a:spcAft>
                        <a:buClr>
                          <a:srgbClr val="F0AB00"/>
                        </a:buClr>
                        <a:buSzPct val="80000"/>
                        <a:buFont typeface="Arial" pitchFamily="34" charset="0"/>
                        <a:buNone/>
                      </a:pPr>
                      <a:r>
                        <a:rPr lang="en-US" sz="1800" b="0" kern="0" dirty="0">
                          <a:solidFill>
                            <a:schemeClr val="accent1"/>
                          </a:solidFill>
                          <a:latin typeface="+mj-lt"/>
                          <a:ea typeface="Arial Unicode MS" pitchFamily="34" charset="-128"/>
                          <a:cs typeface="Arial Unicode MS" pitchFamily="34" charset="-128"/>
                        </a:rPr>
                        <a:t>Analytics and Reporting</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97975">
                <a:tc>
                  <a:txBody>
                    <a:bodyPr/>
                    <a:lstStyle/>
                    <a:p>
                      <a:pPr marL="180975" lvl="1" indent="-180975">
                        <a:buClr>
                          <a:srgbClr val="F0AB00"/>
                        </a:buClr>
                        <a:buSzPct val="100000"/>
                        <a:buFont typeface="Wingdings" pitchFamily="2" charset="2"/>
                        <a:buChar char="§"/>
                      </a:pPr>
                      <a:r>
                        <a:rPr lang="en-US" sz="1400" dirty="0">
                          <a:cs typeface="Calibri" panose="020F0502020204030204" pitchFamily="34" charset="0"/>
                        </a:rPr>
                        <a:t>With the </a:t>
                      </a:r>
                      <a:r>
                        <a:rPr lang="en-US" sz="1400" b="1" dirty="0">
                          <a:cs typeface="Calibri" panose="020F0502020204030204" pitchFamily="34" charset="0"/>
                        </a:rPr>
                        <a:t>Interactive</a:t>
                      </a:r>
                      <a:r>
                        <a:rPr lang="en-US" sz="1400" b="1" baseline="0" dirty="0">
                          <a:cs typeface="Calibri" panose="020F0502020204030204" pitchFamily="34" charset="0"/>
                        </a:rPr>
                        <a:t> Analysis </a:t>
                      </a:r>
                      <a:r>
                        <a:rPr lang="en-US" sz="1400" baseline="0" dirty="0">
                          <a:cs typeface="Calibri" panose="020F0502020204030204" pitchFamily="34" charset="0"/>
                        </a:rPr>
                        <a:t>you can create flexible ad-hoc analysis within the familiar </a:t>
                      </a:r>
                      <a:r>
                        <a:rPr lang="en-US" sz="1400" dirty="0">
                          <a:cs typeface="Calibri" panose="020F0502020204030204" pitchFamily="34" charset="0"/>
                        </a:rPr>
                        <a:t>Microsoft Excel application</a:t>
                      </a:r>
                    </a:p>
                    <a:p>
                      <a:pPr marL="180975" lvl="1" indent="-180975">
                        <a:buClr>
                          <a:srgbClr val="F0AB00"/>
                        </a:buClr>
                        <a:buSzPct val="100000"/>
                        <a:buFont typeface="Wingdings" pitchFamily="2" charset="2"/>
                        <a:buChar char="§"/>
                      </a:pPr>
                      <a:r>
                        <a:rPr lang="en-US" sz="1400" dirty="0">
                          <a:cs typeface="Calibri" panose="020F0502020204030204" pitchFamily="34" charset="0"/>
                        </a:rPr>
                        <a:t>Tap into our </a:t>
                      </a:r>
                      <a:r>
                        <a:rPr lang="en-US" sz="1400" b="1" dirty="0">
                          <a:cs typeface="Calibri" panose="020F0502020204030204" pitchFamily="34" charset="0"/>
                        </a:rPr>
                        <a:t>Semantic Layer</a:t>
                      </a:r>
                      <a:r>
                        <a:rPr lang="en-US" sz="1400" dirty="0">
                          <a:cs typeface="Calibri" panose="020F0502020204030204" pitchFamily="34" charset="0"/>
                        </a:rPr>
                        <a:t>,</a:t>
                      </a:r>
                      <a:r>
                        <a:rPr lang="en-US" sz="1400" baseline="0" dirty="0">
                          <a:cs typeface="Calibri" panose="020F0502020204030204" pitchFamily="34" charset="0"/>
                        </a:rPr>
                        <a:t> aiding end users to access information freely, using common business terms</a:t>
                      </a:r>
                    </a:p>
                    <a:p>
                      <a:pPr marL="180975" lvl="1" indent="-180975">
                        <a:buClr>
                          <a:srgbClr val="F0AB00"/>
                        </a:buClr>
                        <a:buSzPct val="100000"/>
                        <a:buFont typeface="Wingdings" pitchFamily="2" charset="2"/>
                        <a:buChar char="§"/>
                      </a:pPr>
                      <a:r>
                        <a:rPr lang="en-US" sz="1400" baseline="0" dirty="0">
                          <a:cs typeface="Calibri" panose="020F0502020204030204" pitchFamily="34" charset="0"/>
                        </a:rPr>
                        <a:t>With the </a:t>
                      </a:r>
                      <a:r>
                        <a:rPr lang="en-US" sz="1400" b="1" baseline="0" dirty="0">
                          <a:cs typeface="Calibri" panose="020F0502020204030204" pitchFamily="34" charset="0"/>
                        </a:rPr>
                        <a:t>Excel Report designer</a:t>
                      </a:r>
                      <a:r>
                        <a:rPr lang="en-US" sz="1400" baseline="0" dirty="0">
                          <a:cs typeface="Calibri" panose="020F0502020204030204" pitchFamily="34" charset="0"/>
                        </a:rPr>
                        <a:t>, create predefined Microsoft Excel reports with a real-time connection to your business data</a:t>
                      </a:r>
                    </a:p>
                    <a:p>
                      <a:pPr marL="180975" lvl="1" indent="-180975">
                        <a:buClr>
                          <a:srgbClr val="F0AB00"/>
                        </a:buClr>
                        <a:buSzPct val="100000"/>
                        <a:buFont typeface="Wingdings" pitchFamily="2" charset="2"/>
                        <a:buChar char="§"/>
                      </a:pPr>
                      <a:r>
                        <a:rPr lang="en-US" sz="1400" baseline="0" dirty="0">
                          <a:cs typeface="Calibri" panose="020F0502020204030204" pitchFamily="34" charset="0"/>
                        </a:rPr>
                        <a:t>Embed </a:t>
                      </a:r>
                      <a:r>
                        <a:rPr lang="en-US" sz="1400" b="1" baseline="0" dirty="0">
                          <a:cs typeface="Calibri" panose="020F0502020204030204" pitchFamily="34" charset="0"/>
                        </a:rPr>
                        <a:t>Dashboards</a:t>
                      </a:r>
                      <a:r>
                        <a:rPr lang="en-US" sz="1400" baseline="0" dirty="0">
                          <a:cs typeface="Calibri" panose="020F0502020204030204" pitchFamily="34" charset="0"/>
                        </a:rPr>
                        <a:t> across all business forms and functions empowering end users with up-to-the-second information</a:t>
                      </a:r>
                    </a:p>
                    <a:p>
                      <a:pPr marL="180975" lvl="1" indent="-180975">
                        <a:buClr>
                          <a:srgbClr val="F0AB00"/>
                        </a:buClr>
                        <a:buSzPct val="100000"/>
                        <a:buFont typeface="Wingdings" pitchFamily="2" charset="2"/>
                        <a:buChar char="§"/>
                      </a:pPr>
                      <a:r>
                        <a:rPr lang="en-US" sz="1400" baseline="0" dirty="0">
                          <a:cs typeface="Calibri" panose="020F0502020204030204" pitchFamily="34" charset="0"/>
                        </a:rPr>
                        <a:t>Track business-critical measures with </a:t>
                      </a:r>
                      <a:r>
                        <a:rPr lang="en-US" sz="1400" b="1" baseline="0" dirty="0">
                          <a:cs typeface="Calibri" panose="020F0502020204030204" pitchFamily="34" charset="0"/>
                        </a:rPr>
                        <a:t>Key Performance Indicators (KPIs) </a:t>
                      </a:r>
                      <a:r>
                        <a:rPr lang="en-US" sz="1400" b="0" baseline="0" dirty="0">
                          <a:cs typeface="Calibri" panose="020F0502020204030204" pitchFamily="34" charset="0"/>
                        </a:rPr>
                        <a:t>all visible within your user specific </a:t>
                      </a:r>
                      <a:r>
                        <a:rPr lang="en-US" sz="1400" b="1" baseline="0" dirty="0">
                          <a:cs typeface="Calibri" panose="020F0502020204030204" pitchFamily="34" charset="0"/>
                        </a:rPr>
                        <a:t>Cockpit</a:t>
                      </a:r>
                    </a:p>
                    <a:p>
                      <a:pPr marL="180975" lvl="1" indent="-180975">
                        <a:buClr>
                          <a:srgbClr val="F0AB00"/>
                        </a:buClr>
                        <a:buSzPct val="100000"/>
                        <a:buFont typeface="Wingdings" pitchFamily="2" charset="2"/>
                        <a:buChar char="§"/>
                      </a:pPr>
                      <a:r>
                        <a:rPr lang="en-US" sz="1400" b="0" baseline="0" dirty="0">
                          <a:cs typeface="Calibri" panose="020F0502020204030204" pitchFamily="34" charset="0"/>
                        </a:rPr>
                        <a:t>Generate and create feature rich and interactive reports with the embedded </a:t>
                      </a:r>
                      <a:r>
                        <a:rPr lang="en-US" sz="1400" b="1" baseline="0" dirty="0">
                          <a:cs typeface="Calibri" panose="020F0502020204030204" pitchFamily="34" charset="0"/>
                        </a:rPr>
                        <a:t>SAP Crystal Reports </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Rectangle 19"/>
          <p:cNvSpPr/>
          <p:nvPr/>
        </p:nvSpPr>
        <p:spPr>
          <a:xfrm>
            <a:off x="2159135" y="2178492"/>
            <a:ext cx="987771" cy="261610"/>
          </a:xfrm>
          <a:prstGeom prst="rect">
            <a:avLst/>
          </a:prstGeom>
        </p:spPr>
        <p:txBody>
          <a:bodyPr wrap="none">
            <a:spAutoFit/>
          </a:bodyPr>
          <a:lstStyle/>
          <a:p>
            <a:r>
              <a:rPr lang="en-US" sz="1100" b="1" dirty="0">
                <a:latin typeface="+mj-lt"/>
              </a:rPr>
              <a:t>HANA Apps</a:t>
            </a:r>
            <a:endParaRPr lang="en-ZA" sz="1100" b="1" dirty="0">
              <a:latin typeface="+mj-lt"/>
            </a:endParaRPr>
          </a:p>
        </p:txBody>
      </p:sp>
      <p:sp>
        <p:nvSpPr>
          <p:cNvPr id="21" name="Rectangle 20"/>
          <p:cNvSpPr/>
          <p:nvPr/>
        </p:nvSpPr>
        <p:spPr>
          <a:xfrm>
            <a:off x="8226568" y="2160351"/>
            <a:ext cx="1806905" cy="261610"/>
          </a:xfrm>
          <a:prstGeom prst="rect">
            <a:avLst/>
          </a:prstGeom>
        </p:spPr>
        <p:txBody>
          <a:bodyPr wrap="none">
            <a:spAutoFit/>
          </a:bodyPr>
          <a:lstStyle/>
          <a:p>
            <a:r>
              <a:rPr lang="en-US" sz="1100" b="1" dirty="0">
                <a:latin typeface="+mj-lt"/>
              </a:rPr>
              <a:t>Analytics and Reporting</a:t>
            </a:r>
            <a:endParaRPr lang="en-ZA" sz="1100" b="1" dirty="0">
              <a:latin typeface="+mj-lt"/>
            </a:endParaRPr>
          </a:p>
        </p:txBody>
      </p:sp>
    </p:spTree>
    <p:extLst>
      <p:ext uri="{BB962C8B-B14F-4D97-AF65-F5344CB8AC3E}">
        <p14:creationId xmlns:p14="http://schemas.microsoft.com/office/powerpoint/2010/main" val="57520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Reduce Maintenance Costs and Mitigate Risks</a:t>
            </a:r>
            <a:br>
              <a:rPr lang="en-US" dirty="0"/>
            </a:br>
            <a:r>
              <a:rPr lang="en-US" sz="2000" b="0" dirty="0"/>
              <a:t>With Remote Support Platform</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993430408"/>
              </p:ext>
            </p:extLst>
          </p:nvPr>
        </p:nvGraphicFramePr>
        <p:xfrm>
          <a:off x="8070733" y="2808674"/>
          <a:ext cx="4002880" cy="4049326"/>
        </p:xfrm>
        <a:graphic>
          <a:graphicData uri="http://schemas.openxmlformats.org/drawingml/2006/table">
            <a:tbl>
              <a:tblPr firstRow="1" bandRow="1">
                <a:tableStyleId>{2D5ABB26-0587-4C30-8999-92F81FD0307C}</a:tableStyleId>
              </a:tblPr>
              <a:tblGrid>
                <a:gridCol w="4002880">
                  <a:extLst>
                    <a:ext uri="{9D8B030D-6E8A-4147-A177-3AD203B41FA5}">
                      <a16:colId xmlns:a16="http://schemas.microsoft.com/office/drawing/2014/main" val="20000"/>
                    </a:ext>
                  </a:extLst>
                </a:gridCol>
              </a:tblGrid>
              <a:tr h="351351">
                <a:tc>
                  <a:txBody>
                    <a:bodyPr/>
                    <a:lstStyle/>
                    <a:p>
                      <a:pPr marL="0" indent="0" fontAlgn="base">
                        <a:spcBef>
                          <a:spcPct val="50000"/>
                        </a:spcBef>
                        <a:spcAft>
                          <a:spcPct val="0"/>
                        </a:spcAft>
                        <a:buClr>
                          <a:srgbClr val="F0AB00"/>
                        </a:buClr>
                        <a:buSzPct val="80000"/>
                        <a:buFont typeface="Arial" pitchFamily="34" charset="0"/>
                        <a:buNone/>
                      </a:pPr>
                      <a:r>
                        <a:rPr lang="en-US" sz="1400" b="0" kern="0" dirty="0">
                          <a:solidFill>
                            <a:schemeClr val="accent1"/>
                          </a:solidFill>
                          <a:latin typeface="BentonSans"/>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97975">
                <a:tc>
                  <a:txBody>
                    <a:bodyPr/>
                    <a:lstStyle/>
                    <a:p>
                      <a:pPr marL="285750" indent="-285750">
                        <a:buClr>
                          <a:srgbClr val="FFC000"/>
                        </a:buClr>
                        <a:buFont typeface="Wingdings" panose="05000000000000000000" pitchFamily="2" charset="2"/>
                        <a:buChar char="§"/>
                      </a:pPr>
                      <a:r>
                        <a:rPr lang="en-US" sz="1400" b="0" i="0" kern="1200" dirty="0">
                          <a:solidFill>
                            <a:schemeClr val="tx1"/>
                          </a:solidFill>
                          <a:effectLst/>
                          <a:latin typeface="BentonSans"/>
                          <a:ea typeface="+mn-ea"/>
                          <a:cs typeface="+mn-cs"/>
                        </a:rPr>
                        <a:t>Proactively avoid business standstills</a:t>
                      </a:r>
                    </a:p>
                    <a:p>
                      <a:pPr marL="285750" indent="-285750">
                        <a:buClr>
                          <a:srgbClr val="FFC000"/>
                        </a:buClr>
                        <a:buFont typeface="Wingdings" panose="05000000000000000000" pitchFamily="2" charset="2"/>
                        <a:buChar char="§"/>
                      </a:pPr>
                      <a:r>
                        <a:rPr lang="en-US" sz="1400" b="0" i="0" kern="1200" dirty="0">
                          <a:solidFill>
                            <a:schemeClr val="tx1"/>
                          </a:solidFill>
                          <a:effectLst/>
                          <a:latin typeface="BentonSans"/>
                          <a:ea typeface="+mn-ea"/>
                          <a:cs typeface="+mn-cs"/>
                        </a:rPr>
                        <a:t>Faster upgrade due to the pre-upgrade service that checks if your system is ready to upgrade</a:t>
                      </a:r>
                    </a:p>
                    <a:p>
                      <a:pPr marL="285750" indent="-285750">
                        <a:buClr>
                          <a:srgbClr val="FFC000"/>
                        </a:buClr>
                        <a:buFont typeface="Wingdings" panose="05000000000000000000" pitchFamily="2" charset="2"/>
                        <a:buChar char="§"/>
                      </a:pPr>
                      <a:r>
                        <a:rPr lang="en-US" sz="1400" b="0" i="0" kern="1200" dirty="0">
                          <a:solidFill>
                            <a:schemeClr val="tx1"/>
                          </a:solidFill>
                          <a:effectLst/>
                          <a:latin typeface="BentonSans"/>
                          <a:ea typeface="+mn-ea"/>
                          <a:cs typeface="+mn-cs"/>
                        </a:rPr>
                        <a:t>Decreased time for support resulting in faster return on investment (ROI</a:t>
                      </a:r>
                    </a:p>
                    <a:p>
                      <a:pPr marL="285750" indent="-285750">
                        <a:buClr>
                          <a:srgbClr val="FFC000"/>
                        </a:buClr>
                        <a:buFont typeface="Wingdings" panose="05000000000000000000" pitchFamily="2" charset="2"/>
                        <a:buChar char="§"/>
                      </a:pPr>
                      <a:r>
                        <a:rPr lang="en-US" sz="1400" b="0" i="0" kern="1200" dirty="0">
                          <a:solidFill>
                            <a:schemeClr val="tx1"/>
                          </a:solidFill>
                          <a:effectLst/>
                          <a:latin typeface="BentonSans"/>
                          <a:ea typeface="+mn-ea"/>
                          <a:cs typeface="+mn-cs"/>
                        </a:rPr>
                        <a:t>Proactive detection of potential issues with impact on business</a:t>
                      </a:r>
                    </a:p>
                    <a:p>
                      <a:pPr marL="285750" indent="-285750">
                        <a:buClr>
                          <a:srgbClr val="FFC000"/>
                        </a:buClr>
                        <a:buFont typeface="Wingdings" panose="05000000000000000000" pitchFamily="2" charset="2"/>
                        <a:buChar char="§"/>
                      </a:pPr>
                      <a:r>
                        <a:rPr lang="en-US" sz="1400" b="0" i="0" kern="1200" dirty="0">
                          <a:solidFill>
                            <a:schemeClr val="tx1"/>
                          </a:solidFill>
                          <a:effectLst/>
                          <a:latin typeface="BentonSans"/>
                          <a:ea typeface="+mn-ea"/>
                          <a:cs typeface="+mn-cs"/>
                        </a:rPr>
                        <a:t>Automatic back-up functionality embedded</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endParaRPr lang="en-US" sz="1400" kern="1200" dirty="0">
                        <a:solidFill>
                          <a:schemeClr val="tx1"/>
                        </a:solidFill>
                        <a:effectLst/>
                        <a:latin typeface="BentonSans"/>
                        <a:ea typeface="+mn-ea"/>
                        <a:cs typeface="+mn-cs"/>
                      </a:endParaRP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BentonSans"/>
                        <a:ea typeface="+mn-ea"/>
                        <a:cs typeface="+mn-cs"/>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p:cNvSpPr/>
          <p:nvPr/>
        </p:nvSpPr>
        <p:spPr>
          <a:xfrm>
            <a:off x="504001" y="842554"/>
            <a:ext cx="11542482" cy="1492716"/>
          </a:xfrm>
          <a:prstGeom prst="rect">
            <a:avLst/>
          </a:prstGeom>
        </p:spPr>
        <p:txBody>
          <a:bodyPr wrap="square">
            <a:spAutoFit/>
          </a:bodyPr>
          <a:lstStyle/>
          <a:p>
            <a:br>
              <a:rPr lang="en-US" sz="1400" dirty="0">
                <a:latin typeface="+mj-lt"/>
              </a:rPr>
            </a:br>
            <a:br>
              <a:rPr lang="en-US" sz="1400" dirty="0">
                <a:latin typeface="+mj-lt"/>
              </a:rPr>
            </a:br>
            <a:r>
              <a:rPr lang="en-US" sz="1400" dirty="0">
                <a:solidFill>
                  <a:srgbClr val="333333"/>
                </a:solidFill>
                <a:latin typeface="+mj-lt"/>
              </a:rPr>
              <a:t>RSP can proactively monitor the health status and integrity of customer databases and send the results to SAP and Partner support which are then able to notify customer administrator about known issues. RSP also allows an automatic correction of databases via the execution of corrective tasks.</a:t>
            </a:r>
            <a:br>
              <a:rPr lang="en-US" dirty="0">
                <a:latin typeface="+mj-lt"/>
              </a:rPr>
            </a:br>
            <a:endParaRPr lang="en-ZA" dirty="0">
              <a:latin typeface="+mj-lt"/>
            </a:endParaRPr>
          </a:p>
        </p:txBody>
      </p:sp>
      <p:pic>
        <p:nvPicPr>
          <p:cNvPr id="4" name="Picture 3"/>
          <p:cNvPicPr>
            <a:picLocks noChangeAspect="1"/>
          </p:cNvPicPr>
          <p:nvPr/>
        </p:nvPicPr>
        <p:blipFill>
          <a:blip r:embed="rId3"/>
          <a:stretch>
            <a:fillRect/>
          </a:stretch>
        </p:blipFill>
        <p:spPr>
          <a:xfrm>
            <a:off x="615359" y="2131481"/>
            <a:ext cx="7344016" cy="4124176"/>
          </a:xfrm>
          <a:prstGeom prst="rect">
            <a:avLst/>
          </a:prstGeom>
        </p:spPr>
      </p:pic>
    </p:spTree>
    <p:extLst>
      <p:ext uri="{BB962C8B-B14F-4D97-AF65-F5344CB8AC3E}">
        <p14:creationId xmlns:p14="http://schemas.microsoft.com/office/powerpoint/2010/main" val="366265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Business One K</a:t>
            </a:r>
            <a:r>
              <a:rPr lang="en-US" b="1" dirty="0"/>
              <a:t>ey Functionality</a:t>
            </a:r>
            <a:endParaRPr lang="de-DE" b="1" dirty="0"/>
          </a:p>
        </p:txBody>
      </p:sp>
      <p:sp>
        <p:nvSpPr>
          <p:cNvPr id="57" name="Rectangle 56"/>
          <p:cNvSpPr>
            <a:spLocks noChangeArrowheads="1"/>
          </p:cNvSpPr>
          <p:nvPr/>
        </p:nvSpPr>
        <p:spPr bwMode="gray">
          <a:xfrm>
            <a:off x="504001" y="1132221"/>
            <a:ext cx="11181960" cy="468000"/>
          </a:xfrm>
          <a:prstGeom prst="rect">
            <a:avLst/>
          </a:prstGeom>
          <a:solidFill>
            <a:schemeClr val="accent1">
              <a:lumMod val="60000"/>
              <a:lumOff val="40000"/>
            </a:schemeClr>
          </a:solidFill>
          <a:ln w="12700">
            <a:noFill/>
            <a:miter lim="800000"/>
            <a:headEnd/>
            <a:tailEnd/>
          </a:ln>
        </p:spPr>
        <p:txBody>
          <a:bodyPr tIns="144000" anchor="ctr" anchorCtr="1"/>
          <a:lstStyle/>
          <a:p>
            <a:pPr marL="195263" indent="-195263" algn="ctr" eaLnBrk="0" hangingPunct="0">
              <a:lnSpc>
                <a:spcPct val="50000"/>
              </a:lnSpc>
              <a:spcBef>
                <a:spcPct val="45000"/>
              </a:spcBef>
              <a:spcAft>
                <a:spcPct val="15000"/>
              </a:spcAft>
              <a:buClr>
                <a:srgbClr val="CCCCCC"/>
              </a:buClr>
            </a:pPr>
            <a:endParaRPr lang="en-US" sz="1200" b="1">
              <a:effectLst>
                <a:outerShdw blurRad="38100" dist="38100" dir="2700000" algn="tl">
                  <a:srgbClr val="000000">
                    <a:alpha val="43137"/>
                  </a:srgbClr>
                </a:outerShdw>
              </a:effectLst>
              <a:latin typeface="+mj-lt"/>
            </a:endParaRPr>
          </a:p>
        </p:txBody>
      </p:sp>
      <p:sp>
        <p:nvSpPr>
          <p:cNvPr id="61" name="TextBox 60"/>
          <p:cNvSpPr txBox="1"/>
          <p:nvPr/>
        </p:nvSpPr>
        <p:spPr>
          <a:xfrm>
            <a:off x="9322206" y="1240791"/>
            <a:ext cx="2349306" cy="276999"/>
          </a:xfrm>
          <a:prstGeom prst="rect">
            <a:avLst/>
          </a:prstGeom>
          <a:noFill/>
        </p:spPr>
        <p:txBody>
          <a:bodyPr wrap="square" rtlCol="0">
            <a:spAutoFit/>
          </a:bodyPr>
          <a:lstStyle/>
          <a:p>
            <a:pPr fontAlgn="base">
              <a:lnSpc>
                <a:spcPts val="1400"/>
              </a:lnSpc>
              <a:spcBef>
                <a:spcPct val="50000"/>
              </a:spcBef>
              <a:spcAft>
                <a:spcPct val="0"/>
              </a:spcAft>
              <a:buClr>
                <a:srgbClr val="F0AB00"/>
              </a:buClr>
              <a:buSzPct val="80000"/>
            </a:pPr>
            <a:r>
              <a:rPr lang="en-US" sz="1200" b="1" kern="0" dirty="0">
                <a:latin typeface="+mj-lt"/>
                <a:ea typeface="Arial Unicode MS" pitchFamily="34" charset="-128"/>
                <a:cs typeface="Arial Unicode MS" pitchFamily="34" charset="-128"/>
              </a:rPr>
              <a:t>Multilingualism/Localizations</a:t>
            </a:r>
          </a:p>
        </p:txBody>
      </p:sp>
      <p:sp>
        <p:nvSpPr>
          <p:cNvPr id="62" name="TextBox 61"/>
          <p:cNvSpPr txBox="1"/>
          <p:nvPr/>
        </p:nvSpPr>
        <p:spPr>
          <a:xfrm>
            <a:off x="6600833" y="1240791"/>
            <a:ext cx="1868703" cy="276999"/>
          </a:xfrm>
          <a:prstGeom prst="rect">
            <a:avLst/>
          </a:prstGeom>
          <a:noFill/>
        </p:spPr>
        <p:txBody>
          <a:bodyPr wrap="square" rtlCol="0">
            <a:spAutoFit/>
          </a:bodyPr>
          <a:lstStyle/>
          <a:p>
            <a:pPr fontAlgn="base">
              <a:lnSpc>
                <a:spcPts val="1400"/>
              </a:lnSpc>
              <a:spcBef>
                <a:spcPct val="50000"/>
              </a:spcBef>
              <a:spcAft>
                <a:spcPct val="0"/>
              </a:spcAft>
              <a:buClr>
                <a:srgbClr val="F0AB00"/>
              </a:buClr>
              <a:buSzPct val="80000"/>
            </a:pPr>
            <a:r>
              <a:rPr lang="en-US" sz="1200" b="1" kern="0" dirty="0">
                <a:latin typeface="+mj-lt"/>
                <a:ea typeface="Arial Unicode MS" pitchFamily="34" charset="-128"/>
                <a:cs typeface="Arial Unicode MS" pitchFamily="34" charset="-128"/>
              </a:rPr>
              <a:t>Analytics/Dashboards</a:t>
            </a:r>
          </a:p>
        </p:txBody>
      </p:sp>
      <p:sp>
        <p:nvSpPr>
          <p:cNvPr id="63" name="TextBox 62"/>
          <p:cNvSpPr txBox="1"/>
          <p:nvPr/>
        </p:nvSpPr>
        <p:spPr>
          <a:xfrm>
            <a:off x="4532698" y="1238226"/>
            <a:ext cx="902769" cy="276999"/>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200" b="1" kern="0">
                <a:latin typeface="+mj-lt"/>
                <a:ea typeface="Arial Unicode MS" pitchFamily="34" charset="-128"/>
                <a:cs typeface="Arial Unicode MS" pitchFamily="34" charset="-128"/>
              </a:rPr>
              <a:t>Mobile</a:t>
            </a:r>
          </a:p>
        </p:txBody>
      </p:sp>
      <p:sp>
        <p:nvSpPr>
          <p:cNvPr id="64" name="TextBox 63"/>
          <p:cNvSpPr txBox="1"/>
          <p:nvPr/>
        </p:nvSpPr>
        <p:spPr>
          <a:xfrm>
            <a:off x="1362898" y="1240791"/>
            <a:ext cx="2501284" cy="276999"/>
          </a:xfrm>
          <a:prstGeom prst="rect">
            <a:avLst/>
          </a:prstGeom>
          <a:noFill/>
        </p:spPr>
        <p:txBody>
          <a:bodyPr wrap="square" rtlCol="0">
            <a:spAutoFit/>
          </a:bodyPr>
          <a:lstStyle/>
          <a:p>
            <a:pPr fontAlgn="base">
              <a:lnSpc>
                <a:spcPts val="1400"/>
              </a:lnSpc>
              <a:spcBef>
                <a:spcPts val="600"/>
              </a:spcBef>
              <a:spcAft>
                <a:spcPct val="0"/>
              </a:spcAft>
              <a:buClr>
                <a:srgbClr val="F0AB00"/>
              </a:buClr>
              <a:buSzPct val="80000"/>
            </a:pPr>
            <a:r>
              <a:rPr lang="en-US" sz="1200" b="1" kern="0" dirty="0">
                <a:latin typeface="+mj-lt"/>
                <a:ea typeface="Arial Unicode MS" pitchFamily="34" charset="-128"/>
                <a:cs typeface="Arial Unicode MS" pitchFamily="34" charset="-128"/>
              </a:rPr>
              <a:t>SAP Business One Client</a:t>
            </a:r>
          </a:p>
        </p:txBody>
      </p:sp>
      <p:sp>
        <p:nvSpPr>
          <p:cNvPr id="66" name="Rectangle 7"/>
          <p:cNvSpPr>
            <a:spLocks noChangeArrowheads="1"/>
          </p:cNvSpPr>
          <p:nvPr/>
        </p:nvSpPr>
        <p:spPr bwMode="gray">
          <a:xfrm>
            <a:off x="4251385" y="2181948"/>
            <a:ext cx="1845559" cy="3308344"/>
          </a:xfrm>
          <a:prstGeom prst="rect">
            <a:avLst/>
          </a:prstGeom>
          <a:noFill/>
          <a:ln w="12700">
            <a:noFill/>
            <a:miter lim="800000"/>
            <a:headEnd/>
            <a:tailEnd/>
          </a:ln>
        </p:spPr>
        <p:txBody>
          <a:bodyPr lIns="0" rIns="0"/>
          <a:lstStyle/>
          <a:p>
            <a:pPr marL="87313" indent="-87313" eaLnBrk="0" hangingPunct="0">
              <a:spcBef>
                <a:spcPct val="30000"/>
              </a:spcBef>
              <a:buClr>
                <a:schemeClr val="accent1"/>
              </a:buClr>
              <a:buSzPct val="80000"/>
              <a:buFont typeface="Arial" pitchFamily="34" charset="0"/>
              <a:buChar char="•"/>
            </a:pPr>
            <a:r>
              <a:rPr lang="en-US" sz="1000" dirty="0">
                <a:latin typeface="+mj-lt"/>
              </a:rPr>
              <a:t>Service mgmt</a:t>
            </a:r>
          </a:p>
          <a:p>
            <a:pPr marL="87313" indent="-87313" eaLnBrk="0" hangingPunct="0">
              <a:spcBef>
                <a:spcPct val="30000"/>
              </a:spcBef>
              <a:buClr>
                <a:schemeClr val="accent1"/>
              </a:buClr>
              <a:buSzPct val="80000"/>
              <a:buFont typeface="Arial" pitchFamily="34" charset="0"/>
              <a:buChar char="•"/>
            </a:pPr>
            <a:r>
              <a:rPr lang="en-US" sz="1000" dirty="0">
                <a:latin typeface="+mj-lt"/>
              </a:rPr>
              <a:t>Service planning</a:t>
            </a:r>
          </a:p>
          <a:p>
            <a:pPr marL="87313" indent="-87313" eaLnBrk="0" hangingPunct="0">
              <a:spcBef>
                <a:spcPct val="30000"/>
              </a:spcBef>
              <a:buClr>
                <a:schemeClr val="accent1"/>
              </a:buClr>
              <a:buSzPct val="80000"/>
              <a:buFont typeface="Arial" pitchFamily="34" charset="0"/>
              <a:buChar char="•"/>
            </a:pPr>
            <a:r>
              <a:rPr lang="en-US" sz="1000" dirty="0">
                <a:latin typeface="+mj-lt"/>
              </a:rPr>
              <a:t>Tracking across multiple customer interactions</a:t>
            </a:r>
          </a:p>
          <a:p>
            <a:pPr marL="87313" indent="-87313" eaLnBrk="0" hangingPunct="0">
              <a:spcBef>
                <a:spcPct val="30000"/>
              </a:spcBef>
              <a:buClr>
                <a:schemeClr val="accent1"/>
              </a:buClr>
              <a:buSzPct val="80000"/>
              <a:buFont typeface="Arial" pitchFamily="34" charset="0"/>
              <a:buChar char="•"/>
            </a:pPr>
            <a:r>
              <a:rPr lang="en-US" sz="1000" dirty="0">
                <a:latin typeface="+mj-lt"/>
              </a:rPr>
              <a:t>Equipment card handling</a:t>
            </a:r>
          </a:p>
          <a:p>
            <a:pPr marL="87313" indent="-87313" eaLnBrk="0" hangingPunct="0">
              <a:spcBef>
                <a:spcPct val="30000"/>
              </a:spcBef>
              <a:buClr>
                <a:schemeClr val="accent1"/>
              </a:buClr>
              <a:buSzPct val="80000"/>
              <a:buFont typeface="Arial" pitchFamily="34" charset="0"/>
              <a:buChar char="•"/>
            </a:pPr>
            <a:r>
              <a:rPr lang="en-US" sz="1000" dirty="0">
                <a:latin typeface="+mj-lt"/>
              </a:rPr>
              <a:t>Service Dashboards</a:t>
            </a:r>
          </a:p>
          <a:p>
            <a:pPr marL="87313" indent="-87313" eaLnBrk="0" hangingPunct="0">
              <a:spcBef>
                <a:spcPct val="30000"/>
              </a:spcBef>
              <a:buClr>
                <a:schemeClr val="accent1"/>
              </a:buClr>
              <a:buSzPct val="80000"/>
              <a:buFont typeface="Arial" pitchFamily="34" charset="0"/>
              <a:buChar char="•"/>
            </a:pPr>
            <a:r>
              <a:rPr lang="en-US" sz="1000" dirty="0">
                <a:latin typeface="+mj-lt"/>
              </a:rPr>
              <a:t>Service contracts</a:t>
            </a:r>
          </a:p>
          <a:p>
            <a:pPr marL="87313" indent="-87313" eaLnBrk="0" hangingPunct="0">
              <a:spcBef>
                <a:spcPct val="30000"/>
              </a:spcBef>
              <a:buClr>
                <a:schemeClr val="accent1"/>
              </a:buClr>
              <a:buSzPct val="80000"/>
              <a:buFont typeface="Arial" pitchFamily="34" charset="0"/>
              <a:buChar char="•"/>
            </a:pPr>
            <a:r>
              <a:rPr lang="en-US" sz="1000" dirty="0">
                <a:latin typeface="+mj-lt"/>
              </a:rPr>
              <a:t>Mobile Interaction</a:t>
            </a:r>
          </a:p>
          <a:p>
            <a:pPr marL="87313" indent="-87313" eaLnBrk="0" hangingPunct="0">
              <a:spcBef>
                <a:spcPct val="30000"/>
              </a:spcBef>
              <a:buClr>
                <a:schemeClr val="accent1"/>
              </a:buClr>
              <a:buSzPct val="80000"/>
              <a:buFont typeface="Arial" pitchFamily="34" charset="0"/>
              <a:buChar char="•"/>
            </a:pPr>
            <a:r>
              <a:rPr lang="en-US" sz="1000" dirty="0">
                <a:latin typeface="+mj-lt"/>
              </a:rPr>
              <a:t>Recurring transactions</a:t>
            </a:r>
          </a:p>
          <a:p>
            <a:pPr marL="87313" indent="-87313" eaLnBrk="0" hangingPunct="0">
              <a:spcBef>
                <a:spcPct val="30000"/>
              </a:spcBef>
              <a:buClr>
                <a:schemeClr val="accent1"/>
              </a:buClr>
              <a:buSzPct val="80000"/>
              <a:buFont typeface="Arial" pitchFamily="34" charset="0"/>
              <a:buChar char="•"/>
            </a:pPr>
            <a:r>
              <a:rPr lang="en-US" sz="1000" dirty="0">
                <a:latin typeface="+mj-lt"/>
              </a:rPr>
              <a:t>Human resource integration</a:t>
            </a:r>
          </a:p>
          <a:p>
            <a:pPr marL="87313" indent="-87313" eaLnBrk="0" hangingPunct="0">
              <a:spcBef>
                <a:spcPct val="30000"/>
              </a:spcBef>
              <a:buClr>
                <a:schemeClr val="accent1"/>
              </a:buClr>
              <a:buSzPct val="80000"/>
              <a:buFont typeface="Arial" pitchFamily="34" charset="0"/>
              <a:buChar char="•"/>
            </a:pPr>
            <a:r>
              <a:rPr lang="en-US" sz="1000" dirty="0">
                <a:latin typeface="+mj-lt"/>
              </a:rPr>
              <a:t>Knowledge database</a:t>
            </a:r>
          </a:p>
          <a:p>
            <a:pPr marL="87313" indent="-87313" eaLnBrk="0" hangingPunct="0">
              <a:spcBef>
                <a:spcPct val="30000"/>
              </a:spcBef>
              <a:buClr>
                <a:schemeClr val="accent1"/>
              </a:buClr>
              <a:buSzPct val="80000"/>
              <a:buFont typeface="Arial" pitchFamily="34" charset="0"/>
              <a:buChar char="•"/>
            </a:pPr>
            <a:r>
              <a:rPr lang="en-US" sz="1000" dirty="0">
                <a:latin typeface="+mj-lt"/>
              </a:rPr>
              <a:t>Service calendar</a:t>
            </a:r>
          </a:p>
          <a:p>
            <a:pPr marL="87313" indent="-87313" eaLnBrk="0" hangingPunct="0">
              <a:spcBef>
                <a:spcPct val="30000"/>
              </a:spcBef>
              <a:buClr>
                <a:schemeClr val="accent1"/>
              </a:buClr>
              <a:buSzPct val="80000"/>
              <a:buFont typeface="Arial" pitchFamily="34" charset="0"/>
              <a:buChar char="•"/>
            </a:pPr>
            <a:r>
              <a:rPr lang="en-US" sz="1000" dirty="0">
                <a:latin typeface="+mj-lt"/>
              </a:rPr>
              <a:t>Service call processing</a:t>
            </a:r>
          </a:p>
        </p:txBody>
      </p:sp>
      <p:sp>
        <p:nvSpPr>
          <p:cNvPr id="67" name="Rectangle 7"/>
          <p:cNvSpPr>
            <a:spLocks noChangeArrowheads="1"/>
          </p:cNvSpPr>
          <p:nvPr/>
        </p:nvSpPr>
        <p:spPr bwMode="gray">
          <a:xfrm>
            <a:off x="6130805" y="2181948"/>
            <a:ext cx="1744421" cy="3308344"/>
          </a:xfrm>
          <a:prstGeom prst="rect">
            <a:avLst/>
          </a:prstGeom>
          <a:noFill/>
          <a:ln w="12700">
            <a:noFill/>
            <a:miter lim="800000"/>
            <a:headEnd/>
            <a:tailEnd/>
          </a:ln>
        </p:spPr>
        <p:txBody>
          <a:bodyPr lIns="0" rIns="0"/>
          <a:lstStyle/>
          <a:p>
            <a:pPr marL="87313" indent="-87313" eaLnBrk="0" hangingPunct="0">
              <a:spcBef>
                <a:spcPct val="30000"/>
              </a:spcBef>
              <a:buClr>
                <a:schemeClr val="accent1"/>
              </a:buClr>
              <a:buSzPct val="80000"/>
              <a:buFont typeface="Arial" pitchFamily="34" charset="0"/>
              <a:buChar char="•"/>
            </a:pPr>
            <a:r>
              <a:rPr lang="en-US" sz="1000" dirty="0">
                <a:latin typeface="+mj-lt"/>
              </a:rPr>
              <a:t>Purchase request</a:t>
            </a:r>
          </a:p>
          <a:p>
            <a:pPr marL="87313" indent="-87313" eaLnBrk="0" hangingPunct="0">
              <a:spcBef>
                <a:spcPct val="30000"/>
              </a:spcBef>
              <a:buClr>
                <a:schemeClr val="accent1"/>
              </a:buClr>
              <a:buSzPct val="80000"/>
              <a:buFont typeface="Arial" pitchFamily="34" charset="0"/>
              <a:buChar char="•"/>
            </a:pPr>
            <a:r>
              <a:rPr lang="en-US" sz="1000" dirty="0">
                <a:latin typeface="+mj-lt"/>
              </a:rPr>
              <a:t>Purchase quotations</a:t>
            </a:r>
          </a:p>
          <a:p>
            <a:pPr marL="87313" indent="-87313" eaLnBrk="0" hangingPunct="0">
              <a:spcBef>
                <a:spcPct val="30000"/>
              </a:spcBef>
              <a:buClr>
                <a:schemeClr val="accent1"/>
              </a:buClr>
              <a:buSzPct val="80000"/>
              <a:buFont typeface="Arial" pitchFamily="34" charset="0"/>
              <a:buChar char="•"/>
            </a:pPr>
            <a:r>
              <a:rPr lang="en-US" sz="1000" dirty="0">
                <a:latin typeface="+mj-lt"/>
              </a:rPr>
              <a:t>Web-enabled RFQ</a:t>
            </a:r>
          </a:p>
          <a:p>
            <a:pPr marL="87313" indent="-87313" eaLnBrk="0" hangingPunct="0">
              <a:spcBef>
                <a:spcPct val="30000"/>
              </a:spcBef>
              <a:buClr>
                <a:schemeClr val="accent1"/>
              </a:buClr>
              <a:buSzPct val="80000"/>
              <a:buFont typeface="Arial" pitchFamily="34" charset="0"/>
              <a:buChar char="•"/>
            </a:pPr>
            <a:r>
              <a:rPr lang="en-US" sz="1000" dirty="0">
                <a:latin typeface="+mj-lt"/>
              </a:rPr>
              <a:t>Purchase orders</a:t>
            </a:r>
          </a:p>
          <a:p>
            <a:pPr marL="87313" indent="-87313" eaLnBrk="0" hangingPunct="0">
              <a:spcBef>
                <a:spcPct val="30000"/>
              </a:spcBef>
              <a:buClr>
                <a:schemeClr val="accent1"/>
              </a:buClr>
              <a:buSzPct val="80000"/>
              <a:buFont typeface="Arial" pitchFamily="34" charset="0"/>
              <a:buChar char="•"/>
            </a:pPr>
            <a:r>
              <a:rPr lang="en-US" sz="1000" dirty="0">
                <a:latin typeface="+mj-lt"/>
              </a:rPr>
              <a:t>Goods receipt POs </a:t>
            </a:r>
          </a:p>
          <a:p>
            <a:pPr marL="87313" indent="-87313" eaLnBrk="0" hangingPunct="0">
              <a:spcBef>
                <a:spcPct val="30000"/>
              </a:spcBef>
              <a:buClr>
                <a:schemeClr val="accent1"/>
              </a:buClr>
              <a:buSzPct val="80000"/>
              <a:buFont typeface="Arial" pitchFamily="34" charset="0"/>
              <a:buChar char="•"/>
            </a:pPr>
            <a:r>
              <a:rPr lang="en-US" sz="1000" dirty="0">
                <a:latin typeface="+mj-lt"/>
              </a:rPr>
              <a:t>Goods returns</a:t>
            </a:r>
          </a:p>
          <a:p>
            <a:pPr marL="87313" indent="-87313" eaLnBrk="0" hangingPunct="0">
              <a:spcBef>
                <a:spcPct val="30000"/>
              </a:spcBef>
              <a:buClr>
                <a:schemeClr val="accent1"/>
              </a:buClr>
              <a:buSzPct val="80000"/>
              <a:buFont typeface="Arial" pitchFamily="34" charset="0"/>
              <a:buChar char="•"/>
            </a:pPr>
            <a:r>
              <a:rPr lang="en-US" sz="1000" dirty="0">
                <a:latin typeface="+mj-lt"/>
              </a:rPr>
              <a:t>A/P Invoice</a:t>
            </a:r>
          </a:p>
          <a:p>
            <a:pPr marL="87313" indent="-87313" eaLnBrk="0" hangingPunct="0">
              <a:spcBef>
                <a:spcPct val="30000"/>
              </a:spcBef>
              <a:buClr>
                <a:schemeClr val="accent1"/>
              </a:buClr>
              <a:buSzPct val="80000"/>
              <a:buFont typeface="Arial" pitchFamily="34" charset="0"/>
              <a:buChar char="•"/>
            </a:pPr>
            <a:r>
              <a:rPr lang="en-US" sz="1000" dirty="0">
                <a:latin typeface="+mj-lt"/>
              </a:rPr>
              <a:t>A/P Reserve Invoice</a:t>
            </a:r>
          </a:p>
          <a:p>
            <a:pPr marL="87313" indent="-87313" eaLnBrk="0" hangingPunct="0">
              <a:spcBef>
                <a:spcPct val="30000"/>
              </a:spcBef>
              <a:buClr>
                <a:schemeClr val="accent1"/>
              </a:buClr>
              <a:buSzPct val="80000"/>
              <a:buFont typeface="Arial" pitchFamily="34" charset="0"/>
              <a:buChar char="•"/>
            </a:pPr>
            <a:r>
              <a:rPr lang="en-US" sz="1000" dirty="0">
                <a:latin typeface="+mj-lt"/>
              </a:rPr>
              <a:t>Down-payment Invoice/Request</a:t>
            </a:r>
          </a:p>
          <a:p>
            <a:pPr marL="87313" indent="-87313" eaLnBrk="0" hangingPunct="0">
              <a:spcBef>
                <a:spcPct val="30000"/>
              </a:spcBef>
              <a:buClr>
                <a:schemeClr val="accent1"/>
              </a:buClr>
              <a:buSzPct val="80000"/>
              <a:buFont typeface="Arial" pitchFamily="34" charset="0"/>
              <a:buChar char="•"/>
            </a:pPr>
            <a:r>
              <a:rPr lang="en-US" sz="1000" dirty="0">
                <a:latin typeface="+mj-lt"/>
              </a:rPr>
              <a:t>Cancel Marketing Documents</a:t>
            </a:r>
          </a:p>
          <a:p>
            <a:pPr marL="87313" indent="-87313" eaLnBrk="0" hangingPunct="0">
              <a:spcBef>
                <a:spcPct val="30000"/>
              </a:spcBef>
              <a:buClr>
                <a:schemeClr val="accent1"/>
              </a:buClr>
              <a:buSzPct val="80000"/>
              <a:buFont typeface="Arial" pitchFamily="34" charset="0"/>
              <a:buChar char="•"/>
            </a:pPr>
            <a:r>
              <a:rPr lang="en-US" sz="1000" dirty="0">
                <a:latin typeface="+mj-lt"/>
              </a:rPr>
              <a:t>A/P credit memos</a:t>
            </a:r>
          </a:p>
          <a:p>
            <a:pPr marL="87313" indent="-87313" eaLnBrk="0" hangingPunct="0">
              <a:spcBef>
                <a:spcPct val="30000"/>
              </a:spcBef>
              <a:buClr>
                <a:schemeClr val="accent1"/>
              </a:buClr>
              <a:buSzPct val="80000"/>
              <a:buFont typeface="Arial" pitchFamily="34" charset="0"/>
              <a:buChar char="•"/>
            </a:pPr>
            <a:r>
              <a:rPr lang="en-US" sz="1000" dirty="0">
                <a:latin typeface="+mj-lt"/>
              </a:rPr>
              <a:t>Landed costs</a:t>
            </a:r>
          </a:p>
          <a:p>
            <a:pPr marL="87313" indent="-87313" eaLnBrk="0" hangingPunct="0">
              <a:spcBef>
                <a:spcPct val="30000"/>
              </a:spcBef>
              <a:buClr>
                <a:schemeClr val="accent1"/>
              </a:buClr>
              <a:buSzPct val="80000"/>
              <a:buFont typeface="Arial" pitchFamily="34" charset="0"/>
              <a:buChar char="•"/>
            </a:pPr>
            <a:r>
              <a:rPr lang="en-US" sz="1000" dirty="0" err="1">
                <a:latin typeface="+mj-lt"/>
              </a:rPr>
              <a:t>Intrastat</a:t>
            </a:r>
            <a:endParaRPr lang="en-US" sz="1000" dirty="0">
              <a:latin typeface="+mj-lt"/>
            </a:endParaRPr>
          </a:p>
          <a:p>
            <a:pPr marL="87313" indent="-87313" eaLnBrk="0" hangingPunct="0">
              <a:spcBef>
                <a:spcPct val="30000"/>
              </a:spcBef>
              <a:buClr>
                <a:schemeClr val="accent1"/>
              </a:buClr>
              <a:buSzPct val="80000"/>
              <a:buFont typeface="Arial" pitchFamily="34" charset="0"/>
              <a:buChar char="•"/>
            </a:pPr>
            <a:r>
              <a:rPr lang="en-US" sz="1000" dirty="0">
                <a:latin typeface="+mj-lt"/>
              </a:rPr>
              <a:t>Import Process</a:t>
            </a:r>
          </a:p>
          <a:p>
            <a:pPr marL="87313" indent="-87313" eaLnBrk="0" hangingPunct="0">
              <a:spcBef>
                <a:spcPct val="30000"/>
              </a:spcBef>
              <a:buClr>
                <a:schemeClr val="accent1"/>
              </a:buClr>
              <a:buSzPct val="80000"/>
              <a:buFont typeface="Arial" pitchFamily="34" charset="0"/>
              <a:buChar char="•"/>
            </a:pPr>
            <a:r>
              <a:rPr lang="en-US" sz="1000" dirty="0">
                <a:latin typeface="+mj-lt"/>
              </a:rPr>
              <a:t>Workflow</a:t>
            </a:r>
          </a:p>
          <a:p>
            <a:pPr marL="87313" indent="-87313" eaLnBrk="0" hangingPunct="0">
              <a:spcBef>
                <a:spcPct val="30000"/>
              </a:spcBef>
              <a:buClr>
                <a:schemeClr val="accent1"/>
              </a:buClr>
              <a:buSzPct val="80000"/>
              <a:buFont typeface="Arial" pitchFamily="34" charset="0"/>
              <a:buChar char="•"/>
            </a:pPr>
            <a:r>
              <a:rPr lang="en-US" sz="1000" dirty="0">
                <a:latin typeface="+mj-lt"/>
              </a:rPr>
              <a:t>Resources</a:t>
            </a:r>
          </a:p>
        </p:txBody>
      </p:sp>
      <p:sp>
        <p:nvSpPr>
          <p:cNvPr id="68" name="Rectangle 7"/>
          <p:cNvSpPr>
            <a:spLocks noChangeArrowheads="1"/>
          </p:cNvSpPr>
          <p:nvPr/>
        </p:nvSpPr>
        <p:spPr bwMode="gray">
          <a:xfrm>
            <a:off x="7888680" y="2181948"/>
            <a:ext cx="1915517" cy="3308344"/>
          </a:xfrm>
          <a:prstGeom prst="rect">
            <a:avLst/>
          </a:prstGeom>
          <a:noFill/>
          <a:ln w="12700">
            <a:noFill/>
            <a:miter lim="800000"/>
            <a:headEnd/>
            <a:tailEnd/>
          </a:ln>
        </p:spPr>
        <p:txBody>
          <a:bodyPr lIns="0" rIns="0"/>
          <a:lstStyle/>
          <a:p>
            <a:pPr marL="87313" indent="-87313" eaLnBrk="0" hangingPunct="0">
              <a:spcBef>
                <a:spcPct val="30000"/>
              </a:spcBef>
              <a:buClr>
                <a:schemeClr val="accent1"/>
              </a:buClr>
              <a:buSzPct val="80000"/>
              <a:buFont typeface="Arial" pitchFamily="34" charset="0"/>
              <a:buChar char="•"/>
            </a:pPr>
            <a:r>
              <a:rPr lang="en-US" sz="1000" dirty="0">
                <a:latin typeface="+mj-lt"/>
              </a:rPr>
              <a:t>Item mgmt</a:t>
            </a:r>
          </a:p>
          <a:p>
            <a:pPr marL="87313" indent="-87313" eaLnBrk="0" hangingPunct="0">
              <a:spcBef>
                <a:spcPct val="30000"/>
              </a:spcBef>
              <a:buClr>
                <a:schemeClr val="accent1"/>
              </a:buClr>
              <a:buSzPct val="80000"/>
              <a:buFont typeface="Arial" pitchFamily="34" charset="0"/>
              <a:buChar char="•"/>
            </a:pPr>
            <a:r>
              <a:rPr lang="en-US" sz="1000" dirty="0">
                <a:latin typeface="+mj-lt"/>
              </a:rPr>
              <a:t>Item lists</a:t>
            </a:r>
          </a:p>
          <a:p>
            <a:pPr marL="87313" indent="-87313" eaLnBrk="0" hangingPunct="0">
              <a:spcBef>
                <a:spcPct val="30000"/>
              </a:spcBef>
              <a:buClr>
                <a:schemeClr val="accent1"/>
              </a:buClr>
              <a:buSzPct val="80000"/>
              <a:buFont typeface="Arial" pitchFamily="34" charset="0"/>
              <a:buChar char="•"/>
            </a:pPr>
            <a:r>
              <a:rPr lang="en-US" sz="1000" dirty="0">
                <a:latin typeface="+mj-lt"/>
              </a:rPr>
              <a:t>Price lists</a:t>
            </a:r>
          </a:p>
          <a:p>
            <a:pPr marL="87313" indent="-87313" eaLnBrk="0" hangingPunct="0">
              <a:spcBef>
                <a:spcPct val="30000"/>
              </a:spcBef>
              <a:buClr>
                <a:schemeClr val="accent1"/>
              </a:buClr>
              <a:buSzPct val="80000"/>
              <a:buFont typeface="Arial" pitchFamily="34" charset="0"/>
              <a:buChar char="•"/>
            </a:pPr>
            <a:r>
              <a:rPr lang="en-US" sz="1000" dirty="0">
                <a:latin typeface="+mj-lt"/>
              </a:rPr>
              <a:t>Goods receipts </a:t>
            </a:r>
          </a:p>
          <a:p>
            <a:pPr marL="87313" indent="-87313" eaLnBrk="0" hangingPunct="0">
              <a:spcBef>
                <a:spcPct val="30000"/>
              </a:spcBef>
              <a:buClr>
                <a:schemeClr val="accent1"/>
              </a:buClr>
              <a:buSzPct val="80000"/>
              <a:buFont typeface="Arial" pitchFamily="34" charset="0"/>
              <a:buChar char="•"/>
            </a:pPr>
            <a:r>
              <a:rPr lang="en-US" sz="1000" dirty="0">
                <a:latin typeface="+mj-lt"/>
              </a:rPr>
              <a:t>Goods issues</a:t>
            </a:r>
          </a:p>
          <a:p>
            <a:pPr marL="87313" indent="-87313" eaLnBrk="0" hangingPunct="0">
              <a:spcBef>
                <a:spcPct val="30000"/>
              </a:spcBef>
              <a:buClr>
                <a:schemeClr val="accent1"/>
              </a:buClr>
              <a:buSzPct val="80000"/>
              <a:buFont typeface="Arial" pitchFamily="34" charset="0"/>
              <a:buChar char="•"/>
            </a:pPr>
            <a:r>
              <a:rPr lang="en-US" sz="1000" dirty="0">
                <a:latin typeface="+mj-lt"/>
              </a:rPr>
              <a:t>Inventory transactions</a:t>
            </a:r>
          </a:p>
          <a:p>
            <a:pPr marL="87313" indent="-87313" eaLnBrk="0" hangingPunct="0">
              <a:spcBef>
                <a:spcPct val="30000"/>
              </a:spcBef>
              <a:buClr>
                <a:schemeClr val="accent1"/>
              </a:buClr>
              <a:buSzPct val="80000"/>
              <a:buFont typeface="Arial" pitchFamily="34" charset="0"/>
              <a:buChar char="•"/>
            </a:pPr>
            <a:r>
              <a:rPr lang="en-US" sz="1000" dirty="0">
                <a:latin typeface="+mj-lt"/>
              </a:rPr>
              <a:t>Transfers</a:t>
            </a:r>
          </a:p>
          <a:p>
            <a:pPr marL="87313" indent="-87313" eaLnBrk="0" hangingPunct="0">
              <a:spcBef>
                <a:spcPct val="30000"/>
              </a:spcBef>
              <a:buClr>
                <a:schemeClr val="accent1"/>
              </a:buClr>
              <a:buSzPct val="80000"/>
              <a:buFont typeface="Arial" pitchFamily="34" charset="0"/>
              <a:buChar char="•"/>
            </a:pPr>
            <a:r>
              <a:rPr lang="en-US" sz="1000" dirty="0">
                <a:latin typeface="+mj-lt"/>
              </a:rPr>
              <a:t>Serial number mgmt</a:t>
            </a:r>
          </a:p>
          <a:p>
            <a:pPr marL="87313" indent="-87313" eaLnBrk="0" hangingPunct="0">
              <a:spcBef>
                <a:spcPct val="30000"/>
              </a:spcBef>
              <a:buClr>
                <a:schemeClr val="accent1"/>
              </a:buClr>
              <a:buSzPct val="80000"/>
              <a:buFont typeface="Arial" pitchFamily="34" charset="0"/>
              <a:buChar char="•"/>
            </a:pPr>
            <a:r>
              <a:rPr lang="en-US" sz="1000" dirty="0">
                <a:latin typeface="+mj-lt"/>
              </a:rPr>
              <a:t>Batch number mgmt</a:t>
            </a:r>
          </a:p>
          <a:p>
            <a:pPr marL="87313" indent="-87313" eaLnBrk="0" hangingPunct="0">
              <a:spcBef>
                <a:spcPct val="30000"/>
              </a:spcBef>
              <a:buClr>
                <a:schemeClr val="accent1"/>
              </a:buClr>
              <a:buSzPct val="80000"/>
              <a:buFont typeface="Arial" pitchFamily="34" charset="0"/>
              <a:buChar char="•"/>
            </a:pPr>
            <a:r>
              <a:rPr lang="en-US" sz="1000" dirty="0">
                <a:latin typeface="+mj-lt"/>
              </a:rPr>
              <a:t>Pick and pack</a:t>
            </a:r>
          </a:p>
          <a:p>
            <a:pPr marL="87313" indent="-87313" eaLnBrk="0" hangingPunct="0">
              <a:spcBef>
                <a:spcPct val="30000"/>
              </a:spcBef>
              <a:buClr>
                <a:schemeClr val="accent1"/>
              </a:buClr>
              <a:buSzPct val="80000"/>
              <a:buFont typeface="Arial" pitchFamily="34" charset="0"/>
              <a:buChar char="•"/>
            </a:pPr>
            <a:r>
              <a:rPr lang="en-US" sz="1000" dirty="0">
                <a:latin typeface="+mj-lt"/>
              </a:rPr>
              <a:t>Recurring transactions</a:t>
            </a:r>
          </a:p>
          <a:p>
            <a:pPr marL="87313" indent="-87313" eaLnBrk="0" hangingPunct="0">
              <a:spcBef>
                <a:spcPct val="30000"/>
              </a:spcBef>
              <a:buClr>
                <a:schemeClr val="accent1"/>
              </a:buClr>
              <a:buSzPct val="80000"/>
              <a:buFont typeface="Arial" pitchFamily="34" charset="0"/>
              <a:buChar char="•"/>
            </a:pPr>
            <a:r>
              <a:rPr lang="en-US" sz="1000" dirty="0">
                <a:latin typeface="+mj-lt"/>
              </a:rPr>
              <a:t>Inventory Tracking</a:t>
            </a:r>
          </a:p>
          <a:p>
            <a:pPr marL="87313" indent="-87313" eaLnBrk="0" hangingPunct="0">
              <a:spcBef>
                <a:spcPct val="30000"/>
              </a:spcBef>
              <a:buClr>
                <a:schemeClr val="accent1"/>
              </a:buClr>
              <a:buSzPct val="80000"/>
              <a:buFont typeface="Arial" pitchFamily="34" charset="0"/>
              <a:buChar char="•"/>
            </a:pPr>
            <a:r>
              <a:rPr lang="en-US" sz="1000" dirty="0">
                <a:latin typeface="+mj-lt"/>
              </a:rPr>
              <a:t>Bin Location</a:t>
            </a:r>
          </a:p>
          <a:p>
            <a:pPr marL="87313" indent="-87313" eaLnBrk="0" hangingPunct="0">
              <a:spcBef>
                <a:spcPct val="30000"/>
              </a:spcBef>
              <a:buClr>
                <a:schemeClr val="accent1"/>
              </a:buClr>
              <a:buSzPct val="80000"/>
              <a:buFont typeface="Arial" pitchFamily="34" charset="0"/>
              <a:buChar char="•"/>
            </a:pPr>
            <a:r>
              <a:rPr lang="en-US" sz="1000" dirty="0">
                <a:latin typeface="+mj-lt"/>
              </a:rPr>
              <a:t>Multiple Measurements</a:t>
            </a:r>
          </a:p>
          <a:p>
            <a:pPr marL="87313" indent="-87313" eaLnBrk="0" hangingPunct="0">
              <a:spcBef>
                <a:spcPct val="30000"/>
              </a:spcBef>
              <a:buClr>
                <a:schemeClr val="accent1"/>
              </a:buClr>
              <a:buSzPct val="80000"/>
              <a:buFont typeface="Arial" pitchFamily="34" charset="0"/>
              <a:buChar char="•"/>
            </a:pPr>
            <a:r>
              <a:rPr lang="de-DE" sz="1000" dirty="0">
                <a:latin typeface="+mj-lt"/>
              </a:rPr>
              <a:t>Inventory Counting</a:t>
            </a:r>
            <a:endParaRPr lang="en-US" sz="1000" dirty="0">
              <a:latin typeface="+mj-lt"/>
            </a:endParaRPr>
          </a:p>
        </p:txBody>
      </p:sp>
      <p:sp>
        <p:nvSpPr>
          <p:cNvPr id="69" name="Rectangle 7"/>
          <p:cNvSpPr>
            <a:spLocks noChangeArrowheads="1"/>
          </p:cNvSpPr>
          <p:nvPr/>
        </p:nvSpPr>
        <p:spPr bwMode="gray">
          <a:xfrm>
            <a:off x="9848309" y="2181948"/>
            <a:ext cx="1837651" cy="3308344"/>
          </a:xfrm>
          <a:prstGeom prst="rect">
            <a:avLst/>
          </a:prstGeom>
          <a:noFill/>
          <a:ln w="12700">
            <a:noFill/>
            <a:miter lim="800000"/>
            <a:headEnd/>
            <a:tailEnd/>
          </a:ln>
        </p:spPr>
        <p:txBody>
          <a:bodyPr lIns="0" rIns="0"/>
          <a:lstStyle/>
          <a:p>
            <a:pPr marL="87313" indent="-87313" eaLnBrk="0" hangingPunct="0">
              <a:spcBef>
                <a:spcPct val="30000"/>
              </a:spcBef>
              <a:buClr>
                <a:schemeClr val="accent1"/>
              </a:buClr>
              <a:buSzPct val="80000"/>
              <a:buFont typeface="Arial" pitchFamily="34" charset="0"/>
              <a:buChar char="•"/>
            </a:pPr>
            <a:r>
              <a:rPr lang="en-US" sz="1000" dirty="0">
                <a:latin typeface="+mj-lt"/>
              </a:rPr>
              <a:t>Bills of material</a:t>
            </a:r>
          </a:p>
          <a:p>
            <a:pPr marL="87313" indent="-87313" eaLnBrk="0" hangingPunct="0">
              <a:spcBef>
                <a:spcPct val="30000"/>
              </a:spcBef>
              <a:buClr>
                <a:schemeClr val="accent1"/>
              </a:buClr>
              <a:buSzPct val="80000"/>
              <a:buFont typeface="Arial" pitchFamily="34" charset="0"/>
              <a:buChar char="•"/>
            </a:pPr>
            <a:r>
              <a:rPr lang="en-US" sz="1000" dirty="0">
                <a:latin typeface="+mj-lt"/>
              </a:rPr>
              <a:t>Item Sets</a:t>
            </a:r>
          </a:p>
          <a:p>
            <a:pPr marL="87313" indent="-87313" eaLnBrk="0" hangingPunct="0">
              <a:spcBef>
                <a:spcPct val="30000"/>
              </a:spcBef>
              <a:buClr>
                <a:schemeClr val="accent1"/>
              </a:buClr>
              <a:buSzPct val="80000"/>
              <a:buFont typeface="Arial" pitchFamily="34" charset="0"/>
              <a:buChar char="•"/>
            </a:pPr>
            <a:r>
              <a:rPr lang="en-US" sz="1000" dirty="0">
                <a:latin typeface="+mj-lt"/>
              </a:rPr>
              <a:t>Production orders</a:t>
            </a:r>
          </a:p>
          <a:p>
            <a:pPr marL="87313" indent="-87313" eaLnBrk="0" hangingPunct="0">
              <a:spcBef>
                <a:spcPct val="30000"/>
              </a:spcBef>
              <a:buClr>
                <a:schemeClr val="accent1"/>
              </a:buClr>
              <a:buSzPct val="80000"/>
              <a:buFont typeface="Arial" pitchFamily="34" charset="0"/>
              <a:buChar char="•"/>
            </a:pPr>
            <a:r>
              <a:rPr lang="en-US" sz="1000" dirty="0">
                <a:latin typeface="+mj-lt"/>
              </a:rPr>
              <a:t>Goods issues</a:t>
            </a:r>
          </a:p>
          <a:p>
            <a:pPr marL="87313" indent="-87313" eaLnBrk="0" hangingPunct="0">
              <a:spcBef>
                <a:spcPct val="30000"/>
              </a:spcBef>
              <a:buClr>
                <a:schemeClr val="accent1"/>
              </a:buClr>
              <a:buSzPct val="80000"/>
              <a:buFont typeface="Arial" pitchFamily="34" charset="0"/>
              <a:buChar char="•"/>
            </a:pPr>
            <a:r>
              <a:rPr lang="en-US" sz="1000" dirty="0">
                <a:latin typeface="+mj-lt"/>
              </a:rPr>
              <a:t>Goods receipts</a:t>
            </a:r>
          </a:p>
          <a:p>
            <a:pPr marL="87313" indent="-87313" eaLnBrk="0" hangingPunct="0">
              <a:spcBef>
                <a:spcPct val="30000"/>
              </a:spcBef>
              <a:buClr>
                <a:schemeClr val="accent1"/>
              </a:buClr>
              <a:buSzPct val="80000"/>
              <a:buFont typeface="Arial" pitchFamily="34" charset="0"/>
              <a:buChar char="•"/>
            </a:pPr>
            <a:r>
              <a:rPr lang="en-US" sz="1000" dirty="0">
                <a:latin typeface="+mj-lt"/>
              </a:rPr>
              <a:t>Production Dashboards</a:t>
            </a:r>
          </a:p>
          <a:p>
            <a:pPr marL="87313" indent="-87313" eaLnBrk="0" hangingPunct="0">
              <a:spcBef>
                <a:spcPct val="30000"/>
              </a:spcBef>
              <a:buClr>
                <a:schemeClr val="accent1"/>
              </a:buClr>
              <a:buSzPct val="80000"/>
              <a:buFont typeface="Arial" pitchFamily="34" charset="0"/>
              <a:buChar char="•"/>
            </a:pPr>
            <a:r>
              <a:rPr lang="en-US" sz="1000" dirty="0">
                <a:latin typeface="+mj-lt"/>
              </a:rPr>
              <a:t>GL Account Determination</a:t>
            </a:r>
          </a:p>
          <a:p>
            <a:pPr marL="87313" indent="-87313" eaLnBrk="0" hangingPunct="0">
              <a:spcBef>
                <a:spcPct val="30000"/>
              </a:spcBef>
              <a:buClr>
                <a:schemeClr val="accent1"/>
              </a:buClr>
              <a:buSzPct val="80000"/>
              <a:buFont typeface="Arial" pitchFamily="34" charset="0"/>
              <a:buChar char="•"/>
            </a:pPr>
            <a:r>
              <a:rPr lang="en-US" sz="1000" dirty="0">
                <a:latin typeface="+mj-lt"/>
              </a:rPr>
              <a:t>Life Cycle mgmt</a:t>
            </a:r>
          </a:p>
          <a:p>
            <a:pPr marL="87313" indent="-87313" eaLnBrk="0" hangingPunct="0">
              <a:spcBef>
                <a:spcPct val="30000"/>
              </a:spcBef>
              <a:buClr>
                <a:schemeClr val="accent1"/>
              </a:buClr>
              <a:buSzPct val="80000"/>
              <a:buFont typeface="Arial" pitchFamily="34" charset="0"/>
              <a:buChar char="•"/>
            </a:pPr>
            <a:r>
              <a:rPr lang="en-US" sz="1000" dirty="0">
                <a:latin typeface="+mj-lt"/>
              </a:rPr>
              <a:t>Item cost calculation</a:t>
            </a:r>
          </a:p>
          <a:p>
            <a:pPr marL="87313" indent="-87313" eaLnBrk="0" hangingPunct="0">
              <a:spcBef>
                <a:spcPct val="30000"/>
              </a:spcBef>
              <a:buClr>
                <a:schemeClr val="accent1"/>
              </a:buClr>
              <a:buSzPct val="80000"/>
              <a:buFont typeface="Arial" pitchFamily="34" charset="0"/>
              <a:buChar char="•"/>
            </a:pPr>
            <a:r>
              <a:rPr lang="en-US" sz="1000" dirty="0">
                <a:latin typeface="+mj-lt"/>
              </a:rPr>
              <a:t>Forecasts</a:t>
            </a:r>
          </a:p>
          <a:p>
            <a:pPr marL="87313" indent="-87313" eaLnBrk="0" hangingPunct="0">
              <a:spcBef>
                <a:spcPct val="30000"/>
              </a:spcBef>
              <a:buClr>
                <a:schemeClr val="accent1"/>
              </a:buClr>
              <a:buSzPct val="80000"/>
              <a:buFont typeface="Arial" pitchFamily="34" charset="0"/>
              <a:buChar char="•"/>
            </a:pPr>
            <a:r>
              <a:rPr lang="en-US" sz="1000" dirty="0">
                <a:latin typeface="+mj-lt"/>
              </a:rPr>
              <a:t>MRP</a:t>
            </a:r>
          </a:p>
          <a:p>
            <a:pPr marL="87313" indent="-87313" eaLnBrk="0" hangingPunct="0">
              <a:spcBef>
                <a:spcPct val="30000"/>
              </a:spcBef>
              <a:buClr>
                <a:schemeClr val="accent1"/>
              </a:buClr>
              <a:buSzPct val="80000"/>
              <a:buFont typeface="Arial" pitchFamily="34" charset="0"/>
              <a:buChar char="•"/>
            </a:pPr>
            <a:r>
              <a:rPr lang="en-US" sz="1000" dirty="0">
                <a:latin typeface="+mj-lt"/>
              </a:rPr>
              <a:t>Drop Ship</a:t>
            </a:r>
          </a:p>
          <a:p>
            <a:pPr marL="87313" indent="-87313" eaLnBrk="0" hangingPunct="0">
              <a:spcBef>
                <a:spcPct val="30000"/>
              </a:spcBef>
              <a:buClr>
                <a:schemeClr val="accent1"/>
              </a:buClr>
              <a:buSzPct val="80000"/>
              <a:buFont typeface="Arial" pitchFamily="34" charset="0"/>
              <a:buChar char="•"/>
            </a:pPr>
            <a:r>
              <a:rPr lang="en-US" sz="1000" dirty="0">
                <a:latin typeface="+mj-lt"/>
              </a:rPr>
              <a:t>Make to order</a:t>
            </a:r>
          </a:p>
          <a:p>
            <a:pPr marL="87313" indent="-87313" eaLnBrk="0" hangingPunct="0">
              <a:spcBef>
                <a:spcPct val="30000"/>
              </a:spcBef>
              <a:buClr>
                <a:schemeClr val="accent1"/>
              </a:buClr>
              <a:buSzPct val="80000"/>
              <a:buFont typeface="Arial" pitchFamily="34" charset="0"/>
              <a:buChar char="•"/>
            </a:pPr>
            <a:r>
              <a:rPr lang="en-US" sz="1000" dirty="0">
                <a:latin typeface="+mj-lt"/>
              </a:rPr>
              <a:t>Resource</a:t>
            </a:r>
          </a:p>
          <a:p>
            <a:pPr marL="87313" indent="-87313" eaLnBrk="0" hangingPunct="0">
              <a:spcBef>
                <a:spcPct val="30000"/>
              </a:spcBef>
              <a:buClr>
                <a:schemeClr val="accent1"/>
              </a:buClr>
              <a:buSzPct val="80000"/>
              <a:buFont typeface="Arial" pitchFamily="34" charset="0"/>
              <a:buChar char="•"/>
            </a:pPr>
            <a:r>
              <a:rPr lang="en-US" sz="1000" dirty="0">
                <a:latin typeface="+mj-lt"/>
              </a:rPr>
              <a:t>Order recommendations</a:t>
            </a:r>
          </a:p>
        </p:txBody>
      </p:sp>
      <p:sp>
        <p:nvSpPr>
          <p:cNvPr id="70" name="Rectangle 7"/>
          <p:cNvSpPr>
            <a:spLocks noChangeArrowheads="1"/>
          </p:cNvSpPr>
          <p:nvPr/>
        </p:nvSpPr>
        <p:spPr bwMode="gray">
          <a:xfrm>
            <a:off x="504002" y="2181948"/>
            <a:ext cx="1945394" cy="3308344"/>
          </a:xfrm>
          <a:prstGeom prst="rect">
            <a:avLst/>
          </a:prstGeom>
          <a:noFill/>
          <a:ln w="12700">
            <a:noFill/>
            <a:miter lim="800000"/>
            <a:headEnd/>
            <a:tailEnd/>
          </a:ln>
        </p:spPr>
        <p:txBody>
          <a:bodyPr lIns="0" rIns="0"/>
          <a:lstStyle/>
          <a:p>
            <a:pPr marL="87313" indent="-87313" eaLnBrk="0" hangingPunct="0">
              <a:spcBef>
                <a:spcPts val="300"/>
              </a:spcBef>
              <a:buClr>
                <a:schemeClr val="accent1"/>
              </a:buClr>
              <a:buSzPct val="80000"/>
              <a:buFont typeface="Arial" pitchFamily="34" charset="0"/>
              <a:buChar char="•"/>
            </a:pPr>
            <a:r>
              <a:rPr lang="en-US" sz="1000" dirty="0">
                <a:latin typeface="+mj-lt"/>
              </a:rPr>
              <a:t>Chart of accounts</a:t>
            </a:r>
          </a:p>
          <a:p>
            <a:pPr marL="87313" indent="-87313" eaLnBrk="0" hangingPunct="0">
              <a:spcBef>
                <a:spcPts val="300"/>
              </a:spcBef>
              <a:buClr>
                <a:schemeClr val="accent1"/>
              </a:buClr>
              <a:buSzPct val="80000"/>
              <a:buFont typeface="Arial" pitchFamily="34" charset="0"/>
              <a:buChar char="•"/>
            </a:pPr>
            <a:r>
              <a:rPr lang="en-US" sz="1000" dirty="0">
                <a:latin typeface="+mj-lt"/>
              </a:rPr>
              <a:t>Journal entries</a:t>
            </a:r>
          </a:p>
          <a:p>
            <a:pPr marL="87313" indent="-87313" eaLnBrk="0" hangingPunct="0">
              <a:spcBef>
                <a:spcPts val="300"/>
              </a:spcBef>
              <a:buClr>
                <a:schemeClr val="accent1"/>
              </a:buClr>
              <a:buSzPct val="80000"/>
              <a:buFont typeface="Arial" pitchFamily="34" charset="0"/>
              <a:buChar char="•"/>
            </a:pPr>
            <a:r>
              <a:rPr lang="en-US" sz="1000" dirty="0">
                <a:latin typeface="+mj-lt"/>
              </a:rPr>
              <a:t>Posting templates</a:t>
            </a:r>
          </a:p>
          <a:p>
            <a:pPr marL="87313" indent="-87313" eaLnBrk="0" hangingPunct="0">
              <a:spcBef>
                <a:spcPts val="300"/>
              </a:spcBef>
              <a:buClr>
                <a:schemeClr val="accent1"/>
              </a:buClr>
              <a:buSzPct val="80000"/>
              <a:buFont typeface="Arial" pitchFamily="34" charset="0"/>
              <a:buChar char="•"/>
            </a:pPr>
            <a:r>
              <a:rPr lang="en-US" sz="1000" dirty="0">
                <a:latin typeface="+mj-lt"/>
              </a:rPr>
              <a:t>Recurring postings</a:t>
            </a:r>
          </a:p>
          <a:p>
            <a:pPr marL="87313" indent="-87313" eaLnBrk="0" hangingPunct="0">
              <a:spcBef>
                <a:spcPts val="300"/>
              </a:spcBef>
              <a:buClr>
                <a:schemeClr val="accent1"/>
              </a:buClr>
              <a:buSzPct val="80000"/>
              <a:buFont typeface="Arial" pitchFamily="34" charset="0"/>
              <a:buChar char="•"/>
            </a:pPr>
            <a:r>
              <a:rPr lang="en-US" sz="1000" dirty="0">
                <a:latin typeface="+mj-lt"/>
              </a:rPr>
              <a:t>Exchange rates in multiple currencies</a:t>
            </a:r>
          </a:p>
          <a:p>
            <a:pPr marL="87313" indent="-87313" eaLnBrk="0" hangingPunct="0">
              <a:spcBef>
                <a:spcPts val="300"/>
              </a:spcBef>
              <a:buClr>
                <a:schemeClr val="accent1"/>
              </a:buClr>
              <a:buSzPct val="80000"/>
              <a:buFont typeface="Arial" pitchFamily="34" charset="0"/>
              <a:buChar char="•"/>
            </a:pPr>
            <a:r>
              <a:rPr lang="en-US" sz="1000" dirty="0">
                <a:latin typeface="+mj-lt"/>
              </a:rPr>
              <a:t>Financial reports</a:t>
            </a:r>
          </a:p>
          <a:p>
            <a:pPr marL="87313" indent="-87313" eaLnBrk="0" hangingPunct="0">
              <a:spcBef>
                <a:spcPts val="300"/>
              </a:spcBef>
              <a:buClr>
                <a:schemeClr val="accent1"/>
              </a:buClr>
              <a:buSzPct val="80000"/>
              <a:buFont typeface="Arial" pitchFamily="34" charset="0"/>
              <a:buChar char="•"/>
            </a:pPr>
            <a:r>
              <a:rPr lang="en-US" sz="1000" dirty="0">
                <a:latin typeface="+mj-lt"/>
              </a:rPr>
              <a:t>Budget mgmt</a:t>
            </a:r>
          </a:p>
          <a:p>
            <a:pPr marL="87313" indent="-87313" eaLnBrk="0" hangingPunct="0">
              <a:spcBef>
                <a:spcPts val="300"/>
              </a:spcBef>
              <a:buClr>
                <a:schemeClr val="accent1"/>
              </a:buClr>
              <a:buSzPct val="80000"/>
              <a:buFont typeface="Arial" pitchFamily="34" charset="0"/>
              <a:buChar char="•"/>
            </a:pPr>
            <a:r>
              <a:rPr lang="en-US" sz="1000" dirty="0">
                <a:latin typeface="+mj-lt"/>
              </a:rPr>
              <a:t>Cost accounting</a:t>
            </a:r>
          </a:p>
          <a:p>
            <a:pPr marL="87313" indent="-87313" eaLnBrk="0" hangingPunct="0">
              <a:spcBef>
                <a:spcPts val="300"/>
              </a:spcBef>
              <a:buClr>
                <a:schemeClr val="accent1"/>
              </a:buClr>
              <a:buSzPct val="80000"/>
              <a:buFont typeface="Arial" pitchFamily="34" charset="0"/>
              <a:buChar char="•"/>
            </a:pPr>
            <a:r>
              <a:rPr lang="en-US" sz="1000" dirty="0">
                <a:latin typeface="+mj-lt"/>
              </a:rPr>
              <a:t>Multiple posting periods</a:t>
            </a:r>
          </a:p>
          <a:p>
            <a:pPr marL="87313" indent="-87313" eaLnBrk="0" hangingPunct="0">
              <a:spcBef>
                <a:spcPts val="300"/>
              </a:spcBef>
              <a:buClr>
                <a:schemeClr val="accent1"/>
              </a:buClr>
              <a:buSzPct val="80000"/>
              <a:buFont typeface="Arial" pitchFamily="34" charset="0"/>
              <a:buChar char="•"/>
            </a:pPr>
            <a:r>
              <a:rPr lang="en-US" sz="1000" dirty="0">
                <a:latin typeface="+mj-lt"/>
              </a:rPr>
              <a:t>Incoming payments</a:t>
            </a:r>
          </a:p>
          <a:p>
            <a:pPr marL="87313" indent="-87313" eaLnBrk="0" hangingPunct="0">
              <a:spcBef>
                <a:spcPts val="300"/>
              </a:spcBef>
              <a:buClr>
                <a:schemeClr val="accent1"/>
              </a:buClr>
              <a:buSzPct val="80000"/>
              <a:buFont typeface="Arial" pitchFamily="34" charset="0"/>
              <a:buChar char="•"/>
            </a:pPr>
            <a:r>
              <a:rPr lang="en-US" sz="1000" dirty="0">
                <a:latin typeface="+mj-lt"/>
              </a:rPr>
              <a:t>Outgoing payments</a:t>
            </a:r>
          </a:p>
          <a:p>
            <a:pPr marL="87313" indent="-87313" eaLnBrk="0" hangingPunct="0">
              <a:spcBef>
                <a:spcPts val="300"/>
              </a:spcBef>
              <a:buClr>
                <a:schemeClr val="accent1"/>
              </a:buClr>
              <a:buSzPct val="80000"/>
              <a:buFont typeface="Arial" pitchFamily="34" charset="0"/>
              <a:buChar char="•"/>
            </a:pPr>
            <a:r>
              <a:rPr lang="en-US" sz="1000" dirty="0">
                <a:latin typeface="+mj-lt"/>
              </a:rPr>
              <a:t>Payment run</a:t>
            </a:r>
          </a:p>
          <a:p>
            <a:pPr marL="87313" indent="-87313" eaLnBrk="0" hangingPunct="0">
              <a:spcBef>
                <a:spcPts val="300"/>
              </a:spcBef>
              <a:buClr>
                <a:schemeClr val="accent1"/>
              </a:buClr>
              <a:buSzPct val="80000"/>
              <a:buFont typeface="Arial" pitchFamily="34" charset="0"/>
              <a:buChar char="•"/>
            </a:pPr>
            <a:r>
              <a:rPr lang="en-US" sz="1000" dirty="0">
                <a:latin typeface="+mj-lt"/>
              </a:rPr>
              <a:t>Bank statement processing</a:t>
            </a:r>
          </a:p>
          <a:p>
            <a:pPr marL="87313" indent="-87313" eaLnBrk="0" hangingPunct="0">
              <a:spcBef>
                <a:spcPts val="300"/>
              </a:spcBef>
              <a:buClr>
                <a:schemeClr val="accent1"/>
              </a:buClr>
              <a:buSzPct val="80000"/>
              <a:buFont typeface="Arial" pitchFamily="34" charset="0"/>
              <a:buChar char="•"/>
            </a:pPr>
            <a:r>
              <a:rPr lang="en-US" sz="1000" dirty="0">
                <a:latin typeface="+mj-lt"/>
              </a:rPr>
              <a:t>Checks</a:t>
            </a:r>
          </a:p>
          <a:p>
            <a:pPr marL="87313" indent="-87313" eaLnBrk="0" hangingPunct="0">
              <a:spcBef>
                <a:spcPts val="300"/>
              </a:spcBef>
              <a:buClr>
                <a:schemeClr val="accent1"/>
              </a:buClr>
              <a:buSzPct val="80000"/>
              <a:buFont typeface="Arial" pitchFamily="34" charset="0"/>
              <a:buChar char="•"/>
            </a:pPr>
            <a:r>
              <a:rPr lang="en-US" sz="1000" dirty="0">
                <a:latin typeface="+mj-lt"/>
              </a:rPr>
              <a:t>Credits</a:t>
            </a:r>
          </a:p>
          <a:p>
            <a:pPr marL="87313" indent="-87313" eaLnBrk="0" hangingPunct="0">
              <a:spcBef>
                <a:spcPts val="300"/>
              </a:spcBef>
              <a:buClr>
                <a:schemeClr val="accent1"/>
              </a:buClr>
              <a:buSzPct val="80000"/>
              <a:buFont typeface="Arial" pitchFamily="34" charset="0"/>
              <a:buChar char="•"/>
            </a:pPr>
            <a:r>
              <a:rPr lang="en-US" sz="1000" dirty="0">
                <a:latin typeface="+mj-lt"/>
              </a:rPr>
              <a:t>Deferred payments</a:t>
            </a:r>
          </a:p>
          <a:p>
            <a:pPr marL="87313" indent="-87313" eaLnBrk="0" hangingPunct="0">
              <a:spcBef>
                <a:spcPts val="300"/>
              </a:spcBef>
              <a:buClr>
                <a:schemeClr val="accent1"/>
              </a:buClr>
              <a:buSzPct val="80000"/>
              <a:buFont typeface="Arial" pitchFamily="34" charset="0"/>
              <a:buChar char="•"/>
            </a:pPr>
            <a:r>
              <a:rPr lang="en-US" sz="1000" dirty="0">
                <a:latin typeface="+mj-lt"/>
              </a:rPr>
              <a:t>Account reconciliation</a:t>
            </a:r>
          </a:p>
          <a:p>
            <a:pPr marL="87313" indent="-87313" eaLnBrk="0" hangingPunct="0">
              <a:spcBef>
                <a:spcPts val="300"/>
              </a:spcBef>
              <a:buClr>
                <a:schemeClr val="accent1"/>
              </a:buClr>
              <a:buSzPct val="80000"/>
              <a:buFont typeface="Arial" pitchFamily="34" charset="0"/>
              <a:buChar char="•"/>
            </a:pPr>
            <a:r>
              <a:rPr lang="en-US" sz="1000" dirty="0">
                <a:latin typeface="+mj-lt"/>
              </a:rPr>
              <a:t>DATEV / ELSTER</a:t>
            </a:r>
          </a:p>
          <a:p>
            <a:pPr marL="87313" indent="-87313" eaLnBrk="0" hangingPunct="0">
              <a:spcBef>
                <a:spcPts val="300"/>
              </a:spcBef>
              <a:buClr>
                <a:schemeClr val="accent1"/>
              </a:buClr>
              <a:buSzPct val="80000"/>
              <a:buFont typeface="Arial" pitchFamily="34" charset="0"/>
              <a:buChar char="•"/>
            </a:pPr>
            <a:r>
              <a:rPr lang="en-US" sz="1000" dirty="0">
                <a:latin typeface="+mj-lt"/>
              </a:rPr>
              <a:t>Fixed Assets</a:t>
            </a:r>
          </a:p>
          <a:p>
            <a:pPr marL="87313" indent="-87313" eaLnBrk="0" hangingPunct="0">
              <a:spcBef>
                <a:spcPts val="300"/>
              </a:spcBef>
              <a:buClr>
                <a:schemeClr val="accent1"/>
              </a:buClr>
              <a:buSzPct val="80000"/>
              <a:buFont typeface="Arial" pitchFamily="34" charset="0"/>
              <a:buChar char="•"/>
            </a:pPr>
            <a:r>
              <a:rPr lang="en-US" sz="1000" dirty="0">
                <a:latin typeface="+mj-lt"/>
              </a:rPr>
              <a:t>Multi-branch</a:t>
            </a:r>
          </a:p>
          <a:p>
            <a:pPr marL="87313" indent="-87313" eaLnBrk="0" hangingPunct="0">
              <a:spcBef>
                <a:spcPts val="300"/>
              </a:spcBef>
              <a:buClr>
                <a:schemeClr val="accent1"/>
              </a:buClr>
              <a:buSzPct val="80000"/>
              <a:buFont typeface="Arial" pitchFamily="34" charset="0"/>
              <a:buChar char="•"/>
            </a:pPr>
            <a:r>
              <a:rPr lang="en-US" sz="1000" dirty="0">
                <a:latin typeface="+mj-lt"/>
              </a:rPr>
              <a:t>SEPA</a:t>
            </a:r>
          </a:p>
        </p:txBody>
      </p:sp>
      <p:sp>
        <p:nvSpPr>
          <p:cNvPr id="71" name="Rectangle 7"/>
          <p:cNvSpPr>
            <a:spLocks noChangeArrowheads="1"/>
          </p:cNvSpPr>
          <p:nvPr/>
        </p:nvSpPr>
        <p:spPr bwMode="gray">
          <a:xfrm>
            <a:off x="2394199" y="2181948"/>
            <a:ext cx="1939261" cy="3308344"/>
          </a:xfrm>
          <a:prstGeom prst="rect">
            <a:avLst/>
          </a:prstGeom>
          <a:noFill/>
          <a:ln w="12700">
            <a:noFill/>
            <a:miter lim="800000"/>
            <a:headEnd/>
            <a:tailEnd/>
          </a:ln>
        </p:spPr>
        <p:txBody>
          <a:bodyPr lIns="0" rIns="0"/>
          <a:lstStyle/>
          <a:p>
            <a:pPr marL="87313" indent="-87313" eaLnBrk="0" hangingPunct="0">
              <a:spcBef>
                <a:spcPct val="30000"/>
              </a:spcBef>
              <a:buClr>
                <a:schemeClr val="accent1"/>
              </a:buClr>
              <a:buSzPct val="80000"/>
              <a:buFont typeface="Arial" pitchFamily="34" charset="0"/>
              <a:buChar char="•"/>
            </a:pPr>
            <a:r>
              <a:rPr lang="en-US" sz="1000" dirty="0">
                <a:latin typeface="+mj-lt"/>
              </a:rPr>
              <a:t>Opportunity and </a:t>
            </a:r>
            <a:br>
              <a:rPr lang="en-US" sz="1000" dirty="0">
                <a:latin typeface="+mj-lt"/>
              </a:rPr>
            </a:br>
            <a:r>
              <a:rPr lang="en-US" sz="1000" dirty="0">
                <a:latin typeface="+mj-lt"/>
              </a:rPr>
              <a:t>pipeline mgmt</a:t>
            </a:r>
          </a:p>
          <a:p>
            <a:pPr marL="87313" indent="-87313" eaLnBrk="0" hangingPunct="0">
              <a:spcBef>
                <a:spcPct val="30000"/>
              </a:spcBef>
              <a:buClr>
                <a:schemeClr val="accent1"/>
              </a:buClr>
              <a:buSzPct val="80000"/>
              <a:buFont typeface="Arial" pitchFamily="34" charset="0"/>
              <a:buChar char="•"/>
            </a:pPr>
            <a:r>
              <a:rPr lang="en-US" sz="1000" dirty="0">
                <a:latin typeface="+mj-lt"/>
              </a:rPr>
              <a:t>Contact mgmt</a:t>
            </a:r>
          </a:p>
          <a:p>
            <a:pPr marL="87313" indent="-87313" eaLnBrk="0" hangingPunct="0">
              <a:spcBef>
                <a:spcPct val="30000"/>
              </a:spcBef>
              <a:buClr>
                <a:schemeClr val="accent1"/>
              </a:buClr>
              <a:buSzPct val="80000"/>
              <a:buFont typeface="Arial" pitchFamily="34" charset="0"/>
              <a:buChar char="•"/>
            </a:pPr>
            <a:r>
              <a:rPr lang="en-US" sz="1000" dirty="0">
                <a:latin typeface="+mj-lt"/>
              </a:rPr>
              <a:t>Activities mgmt</a:t>
            </a:r>
          </a:p>
          <a:p>
            <a:pPr marL="87313" indent="-87313" eaLnBrk="0" hangingPunct="0">
              <a:spcBef>
                <a:spcPct val="30000"/>
              </a:spcBef>
              <a:buClr>
                <a:schemeClr val="accent1"/>
              </a:buClr>
              <a:buSzPct val="80000"/>
              <a:buFont typeface="Arial" pitchFamily="34" charset="0"/>
              <a:buChar char="•"/>
            </a:pPr>
            <a:r>
              <a:rPr lang="en-US" sz="1000" dirty="0">
                <a:latin typeface="+mj-lt"/>
              </a:rPr>
              <a:t>Calendar</a:t>
            </a:r>
          </a:p>
          <a:p>
            <a:pPr marL="87313" indent="-87313" eaLnBrk="0" hangingPunct="0">
              <a:spcBef>
                <a:spcPct val="30000"/>
              </a:spcBef>
              <a:buClr>
                <a:schemeClr val="accent1"/>
              </a:buClr>
              <a:buSzPct val="80000"/>
              <a:buFont typeface="Arial" pitchFamily="34" charset="0"/>
              <a:buChar char="•"/>
            </a:pPr>
            <a:r>
              <a:rPr lang="en-US" sz="1000" dirty="0">
                <a:latin typeface="+mj-lt"/>
              </a:rPr>
              <a:t>Campaign mgmt</a:t>
            </a:r>
          </a:p>
          <a:p>
            <a:pPr marL="87313" indent="-87313" eaLnBrk="0" hangingPunct="0">
              <a:spcBef>
                <a:spcPct val="30000"/>
              </a:spcBef>
              <a:buClr>
                <a:schemeClr val="accent1"/>
              </a:buClr>
              <a:buSzPct val="80000"/>
              <a:buFont typeface="Arial" pitchFamily="34" charset="0"/>
              <a:buChar char="•"/>
            </a:pPr>
            <a:r>
              <a:rPr lang="en-US" sz="1000" dirty="0">
                <a:latin typeface="+mj-lt"/>
              </a:rPr>
              <a:t>Blanket agreements</a:t>
            </a:r>
          </a:p>
          <a:p>
            <a:pPr marL="87313" indent="-87313" eaLnBrk="0" hangingPunct="0">
              <a:spcBef>
                <a:spcPct val="30000"/>
              </a:spcBef>
              <a:buClr>
                <a:schemeClr val="accent1"/>
              </a:buClr>
              <a:buSzPct val="80000"/>
              <a:buFont typeface="Arial" pitchFamily="34" charset="0"/>
              <a:buChar char="•"/>
            </a:pPr>
            <a:r>
              <a:rPr lang="en-US" sz="1000" dirty="0">
                <a:latin typeface="+mj-lt"/>
              </a:rPr>
              <a:t>Quotations</a:t>
            </a:r>
          </a:p>
          <a:p>
            <a:pPr marL="87313" indent="-87313" eaLnBrk="0" hangingPunct="0">
              <a:spcBef>
                <a:spcPct val="30000"/>
              </a:spcBef>
              <a:buClr>
                <a:schemeClr val="accent1"/>
              </a:buClr>
              <a:buSzPct val="80000"/>
              <a:buFont typeface="Arial" pitchFamily="34" charset="0"/>
              <a:buChar char="•"/>
            </a:pPr>
            <a:r>
              <a:rPr lang="en-US" sz="1000" dirty="0">
                <a:latin typeface="+mj-lt"/>
              </a:rPr>
              <a:t>Purchase orders</a:t>
            </a:r>
          </a:p>
          <a:p>
            <a:pPr marL="87313" indent="-87313" eaLnBrk="0" hangingPunct="0">
              <a:spcBef>
                <a:spcPct val="30000"/>
              </a:spcBef>
              <a:buClr>
                <a:schemeClr val="accent1"/>
              </a:buClr>
              <a:buSzPct val="80000"/>
              <a:buFont typeface="Arial" pitchFamily="34" charset="0"/>
              <a:buChar char="•"/>
            </a:pPr>
            <a:r>
              <a:rPr lang="en-US" sz="1000" dirty="0">
                <a:latin typeface="+mj-lt"/>
              </a:rPr>
              <a:t>Deliveries</a:t>
            </a:r>
          </a:p>
          <a:p>
            <a:pPr marL="87313" indent="-87313" eaLnBrk="0" hangingPunct="0">
              <a:spcBef>
                <a:spcPct val="30000"/>
              </a:spcBef>
              <a:buClr>
                <a:schemeClr val="accent1"/>
              </a:buClr>
              <a:buSzPct val="80000"/>
              <a:buFont typeface="Arial" pitchFamily="34" charset="0"/>
              <a:buChar char="•"/>
            </a:pPr>
            <a:r>
              <a:rPr lang="en-US" sz="1000" dirty="0">
                <a:latin typeface="+mj-lt"/>
              </a:rPr>
              <a:t>Returns</a:t>
            </a:r>
          </a:p>
          <a:p>
            <a:pPr marL="87313" indent="-87313" eaLnBrk="0" hangingPunct="0">
              <a:spcBef>
                <a:spcPct val="30000"/>
              </a:spcBef>
              <a:buClr>
                <a:schemeClr val="accent1"/>
              </a:buClr>
              <a:buSzPct val="80000"/>
              <a:buFont typeface="Arial" pitchFamily="34" charset="0"/>
              <a:buChar char="•"/>
            </a:pPr>
            <a:r>
              <a:rPr lang="en-US" sz="1000" dirty="0">
                <a:latin typeface="+mj-lt"/>
              </a:rPr>
              <a:t>Invoices</a:t>
            </a:r>
          </a:p>
          <a:p>
            <a:pPr marL="87313" indent="-87313" eaLnBrk="0" hangingPunct="0">
              <a:spcBef>
                <a:spcPct val="30000"/>
              </a:spcBef>
              <a:buClr>
                <a:schemeClr val="accent1"/>
              </a:buClr>
              <a:buSzPct val="80000"/>
              <a:buFont typeface="Arial" pitchFamily="34" charset="0"/>
              <a:buChar char="•"/>
            </a:pPr>
            <a:r>
              <a:rPr lang="en-US" sz="1000" dirty="0">
                <a:latin typeface="+mj-lt"/>
              </a:rPr>
              <a:t>Dunning</a:t>
            </a:r>
          </a:p>
          <a:p>
            <a:pPr marL="87313" indent="-87313" eaLnBrk="0" hangingPunct="0">
              <a:spcBef>
                <a:spcPct val="30000"/>
              </a:spcBef>
              <a:buClr>
                <a:schemeClr val="accent1"/>
              </a:buClr>
              <a:buSzPct val="80000"/>
              <a:buFont typeface="Arial" pitchFamily="34" charset="0"/>
              <a:buChar char="•"/>
            </a:pPr>
            <a:r>
              <a:rPr lang="en-US" sz="1000" dirty="0">
                <a:latin typeface="+mj-lt"/>
              </a:rPr>
              <a:t>Price lists in multiple currencies</a:t>
            </a:r>
          </a:p>
          <a:p>
            <a:pPr marL="87313" indent="-87313" eaLnBrk="0" hangingPunct="0">
              <a:spcBef>
                <a:spcPct val="30000"/>
              </a:spcBef>
              <a:buClr>
                <a:schemeClr val="accent1"/>
              </a:buClr>
              <a:buSzPct val="80000"/>
              <a:buFont typeface="Arial" pitchFamily="34" charset="0"/>
              <a:buChar char="•"/>
            </a:pPr>
            <a:r>
              <a:rPr lang="en-US" sz="1000" dirty="0">
                <a:latin typeface="+mj-lt"/>
              </a:rPr>
              <a:t>Special prices</a:t>
            </a:r>
          </a:p>
          <a:p>
            <a:pPr marL="87313" indent="-87313" eaLnBrk="0" hangingPunct="0">
              <a:spcBef>
                <a:spcPct val="30000"/>
              </a:spcBef>
              <a:buClr>
                <a:schemeClr val="accent1"/>
              </a:buClr>
              <a:buSzPct val="80000"/>
              <a:buFont typeface="Arial" pitchFamily="34" charset="0"/>
              <a:buChar char="•"/>
            </a:pPr>
            <a:r>
              <a:rPr lang="en-US" sz="1000" dirty="0">
                <a:latin typeface="+mj-lt"/>
              </a:rPr>
              <a:t>Period and volume discounts</a:t>
            </a:r>
          </a:p>
          <a:p>
            <a:pPr marL="87313" indent="-87313" eaLnBrk="0" hangingPunct="0">
              <a:spcBef>
                <a:spcPct val="30000"/>
              </a:spcBef>
              <a:buClr>
                <a:schemeClr val="accent1"/>
              </a:buClr>
              <a:buSzPct val="80000"/>
              <a:buFont typeface="Arial" pitchFamily="34" charset="0"/>
              <a:buChar char="•"/>
            </a:pPr>
            <a:r>
              <a:rPr lang="en-US" sz="1000" dirty="0">
                <a:latin typeface="+mj-lt"/>
              </a:rPr>
              <a:t>Customer mgmt</a:t>
            </a:r>
          </a:p>
          <a:p>
            <a:pPr marL="87313" indent="-87313" eaLnBrk="0" hangingPunct="0">
              <a:spcBef>
                <a:spcPct val="30000"/>
              </a:spcBef>
              <a:buClr>
                <a:schemeClr val="accent1"/>
              </a:buClr>
              <a:buSzPct val="80000"/>
              <a:buFont typeface="Arial" pitchFamily="34" charset="0"/>
              <a:buChar char="•"/>
            </a:pPr>
            <a:r>
              <a:rPr lang="en-US" sz="1000" dirty="0">
                <a:latin typeface="+mj-lt"/>
              </a:rPr>
              <a:t>Gross profit calculation</a:t>
            </a:r>
          </a:p>
          <a:p>
            <a:pPr marL="87313" indent="-87313" eaLnBrk="0" hangingPunct="0">
              <a:spcBef>
                <a:spcPct val="30000"/>
              </a:spcBef>
              <a:buClr>
                <a:schemeClr val="accent1"/>
              </a:buClr>
              <a:buSzPct val="80000"/>
              <a:buFont typeface="Arial" pitchFamily="34" charset="0"/>
              <a:buChar char="•"/>
            </a:pPr>
            <a:r>
              <a:rPr lang="en-US" sz="1000" dirty="0">
                <a:latin typeface="+mj-lt"/>
              </a:rPr>
              <a:t>Microsoft Office integration</a:t>
            </a:r>
          </a:p>
        </p:txBody>
      </p:sp>
      <p:graphicFrame>
        <p:nvGraphicFramePr>
          <p:cNvPr id="72" name="Table 71"/>
          <p:cNvGraphicFramePr>
            <a:graphicFrameLocks noGrp="1"/>
          </p:cNvGraphicFramePr>
          <p:nvPr>
            <p:extLst>
              <p:ext uri="{D42A27DB-BD31-4B8C-83A1-F6EECF244321}">
                <p14:modId xmlns:p14="http://schemas.microsoft.com/office/powerpoint/2010/main" val="599896734"/>
              </p:ext>
            </p:extLst>
          </p:nvPr>
        </p:nvGraphicFramePr>
        <p:xfrm>
          <a:off x="499484" y="1600221"/>
          <a:ext cx="11186476" cy="978120"/>
        </p:xfrm>
        <a:graphic>
          <a:graphicData uri="http://schemas.openxmlformats.org/drawingml/2006/table">
            <a:tbl>
              <a:tblPr firstRow="1" bandRow="1">
                <a:tableStyleId>{2D5ABB26-0587-4C30-8999-92F81FD0307C}</a:tableStyleId>
              </a:tblPr>
              <a:tblGrid>
                <a:gridCol w="1221740">
                  <a:extLst>
                    <a:ext uri="{9D8B030D-6E8A-4147-A177-3AD203B41FA5}">
                      <a16:colId xmlns:a16="http://schemas.microsoft.com/office/drawing/2014/main" val="20000"/>
                    </a:ext>
                  </a:extLst>
                </a:gridCol>
                <a:gridCol w="1160289">
                  <a:extLst>
                    <a:ext uri="{9D8B030D-6E8A-4147-A177-3AD203B41FA5}">
                      <a16:colId xmlns:a16="http://schemas.microsoft.com/office/drawing/2014/main" val="20001"/>
                    </a:ext>
                  </a:extLst>
                </a:gridCol>
                <a:gridCol w="1360074">
                  <a:extLst>
                    <a:ext uri="{9D8B030D-6E8A-4147-A177-3AD203B41FA5}">
                      <a16:colId xmlns:a16="http://schemas.microsoft.com/office/drawing/2014/main" val="20002"/>
                    </a:ext>
                  </a:extLst>
                </a:gridCol>
                <a:gridCol w="1467650">
                  <a:extLst>
                    <a:ext uri="{9D8B030D-6E8A-4147-A177-3AD203B41FA5}">
                      <a16:colId xmlns:a16="http://schemas.microsoft.com/office/drawing/2014/main" val="20003"/>
                    </a:ext>
                  </a:extLst>
                </a:gridCol>
                <a:gridCol w="1467650">
                  <a:extLst>
                    <a:ext uri="{9D8B030D-6E8A-4147-A177-3AD203B41FA5}">
                      <a16:colId xmlns:a16="http://schemas.microsoft.com/office/drawing/2014/main" val="20004"/>
                    </a:ext>
                  </a:extLst>
                </a:gridCol>
                <a:gridCol w="4509073">
                  <a:extLst>
                    <a:ext uri="{9D8B030D-6E8A-4147-A177-3AD203B41FA5}">
                      <a16:colId xmlns:a16="http://schemas.microsoft.com/office/drawing/2014/main" val="20005"/>
                    </a:ext>
                  </a:extLst>
                </a:gridCol>
              </a:tblGrid>
              <a:tr h="569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BentonSans"/>
                          <a:ea typeface="+mn-ea"/>
                          <a:cs typeface="+mn-cs"/>
                        </a:rPr>
                        <a:t>Financial Management</a:t>
                      </a:r>
                      <a:endParaRPr lang="de-DE" sz="1000" b="1" dirty="0">
                        <a:solidFill>
                          <a:schemeClr val="tx1"/>
                        </a:solidFill>
                        <a:effectLst/>
                        <a:latin typeface="BentonSans"/>
                      </a:endParaRPr>
                    </a:p>
                  </a:txBody>
                  <a:tcPr marB="18000" anchor="b">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BentonSans"/>
                          <a:ea typeface="+mn-ea"/>
                          <a:cs typeface="+mn-cs"/>
                        </a:rPr>
                        <a:t>Sales and Marketing</a:t>
                      </a:r>
                      <a:endParaRPr lang="de-DE" sz="1000" b="1" dirty="0">
                        <a:solidFill>
                          <a:schemeClr val="tx1"/>
                        </a:solidFill>
                        <a:effectLst/>
                        <a:latin typeface="BentonSans"/>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BentonSans"/>
                          <a:ea typeface="+mn-ea"/>
                          <a:cs typeface="+mn-cs"/>
                        </a:rPr>
                        <a:t>Service and Project Management</a:t>
                      </a:r>
                      <a:endParaRPr lang="de-DE" sz="1000" b="1" dirty="0">
                        <a:solidFill>
                          <a:schemeClr val="tx1"/>
                        </a:solidFill>
                        <a:effectLst/>
                        <a:latin typeface="BentonSans"/>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BentonSans"/>
                          <a:ea typeface="+mn-ea"/>
                          <a:cs typeface="+mn-cs"/>
                        </a:rPr>
                        <a:t>Purchasing and Supply Chain Management</a:t>
                      </a:r>
                      <a:endParaRPr lang="de-DE" sz="1000" b="1" dirty="0">
                        <a:solidFill>
                          <a:schemeClr val="tx1"/>
                        </a:solidFill>
                        <a:effectLst/>
                        <a:latin typeface="BentonSans"/>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solidFill>
                        <a:effectLst/>
                        <a:uLnTx/>
                        <a:uFillTx/>
                        <a:latin typeface="BentonSans"/>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solidFill>
                        <a:effectLst/>
                        <a:uLnTx/>
                        <a:uFillTx/>
                        <a:latin typeface="BentonSans"/>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solidFill>
                        <a:effectLst/>
                        <a:uLnTx/>
                        <a:uFillTx/>
                        <a:latin typeface="BentonSans"/>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BentonSans"/>
                          <a:ea typeface="+mn-ea"/>
                          <a:cs typeface="+mn-cs"/>
                        </a:rPr>
                        <a:t>Production Planning and Inventory Management</a:t>
                      </a:r>
                      <a:endParaRPr lang="de-DE" sz="1000" b="1" dirty="0">
                        <a:solidFill>
                          <a:schemeClr val="tx1"/>
                        </a:solidFill>
                        <a:effectLst/>
                        <a:latin typeface="BentonSans"/>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Production</a:t>
                      </a:r>
                      <a:endParaRPr lang="de-DE" sz="1400" b="1" dirty="0">
                        <a:solidFill>
                          <a:schemeClr val="tx1"/>
                        </a:solidFill>
                        <a:effectLst/>
                      </a:endParaRPr>
                    </a:p>
                  </a:txBody>
                  <a:tcPr marB="18000" anchor="b">
                    <a:lnL w="635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0"/>
                  </a:ext>
                </a:extLst>
              </a:tr>
            </a:tbl>
          </a:graphicData>
        </a:graphic>
      </p:graphicFrame>
      <p:grpSp>
        <p:nvGrpSpPr>
          <p:cNvPr id="3" name="Group 2"/>
          <p:cNvGrpSpPr/>
          <p:nvPr/>
        </p:nvGrpSpPr>
        <p:grpSpPr>
          <a:xfrm>
            <a:off x="839741" y="1190596"/>
            <a:ext cx="412228" cy="348912"/>
            <a:chOff x="0" y="778746"/>
            <a:chExt cx="1611347" cy="1363854"/>
          </a:xfrm>
          <a:solidFill>
            <a:schemeClr val="bg1"/>
          </a:solidFill>
        </p:grpSpPr>
        <p:pic>
          <p:nvPicPr>
            <p:cNvPr id="29" name="Picture 2" descr="\\psf\Home\Graphic Tank\SAP_Busi_One_PCG8_130_P_p.png"/>
            <p:cNvPicPr>
              <a:picLocks noChangeAspect="1" noChangeArrowheads="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17262" y="1176726"/>
              <a:ext cx="1209383" cy="281695"/>
            </a:xfrm>
            <a:prstGeom prst="rect">
              <a:avLst/>
            </a:prstGeom>
            <a:grpFill/>
            <a:extLst/>
          </p:spPr>
        </p:pic>
        <p:sp>
          <p:nvSpPr>
            <p:cNvPr id="30" name="Freeform 7"/>
            <p:cNvSpPr>
              <a:spLocks noEditPoints="1"/>
            </p:cNvSpPr>
            <p:nvPr/>
          </p:nvSpPr>
          <p:spPr bwMode="auto">
            <a:xfrm>
              <a:off x="0" y="778746"/>
              <a:ext cx="1611347" cy="1363854"/>
            </a:xfrm>
            <a:custGeom>
              <a:avLst/>
              <a:gdLst>
                <a:gd name="T0" fmla="*/ 186 w 188"/>
                <a:gd name="T1" fmla="*/ 0 h 159"/>
                <a:gd name="T2" fmla="*/ 3 w 188"/>
                <a:gd name="T3" fmla="*/ 0 h 159"/>
                <a:gd name="T4" fmla="*/ 0 w 188"/>
                <a:gd name="T5" fmla="*/ 3 h 159"/>
                <a:gd name="T6" fmla="*/ 0 w 188"/>
                <a:gd name="T7" fmla="*/ 124 h 159"/>
                <a:gd name="T8" fmla="*/ 3 w 188"/>
                <a:gd name="T9" fmla="*/ 127 h 159"/>
                <a:gd name="T10" fmla="*/ 75 w 188"/>
                <a:gd name="T11" fmla="*/ 127 h 159"/>
                <a:gd name="T12" fmla="*/ 72 w 188"/>
                <a:gd name="T13" fmla="*/ 152 h 159"/>
                <a:gd name="T14" fmla="*/ 61 w 188"/>
                <a:gd name="T15" fmla="*/ 158 h 159"/>
                <a:gd name="T16" fmla="*/ 61 w 188"/>
                <a:gd name="T17" fmla="*/ 159 h 159"/>
                <a:gd name="T18" fmla="*/ 127 w 188"/>
                <a:gd name="T19" fmla="*/ 159 h 159"/>
                <a:gd name="T20" fmla="*/ 127 w 188"/>
                <a:gd name="T21" fmla="*/ 158 h 159"/>
                <a:gd name="T22" fmla="*/ 116 w 188"/>
                <a:gd name="T23" fmla="*/ 152 h 159"/>
                <a:gd name="T24" fmla="*/ 113 w 188"/>
                <a:gd name="T25" fmla="*/ 127 h 159"/>
                <a:gd name="T26" fmla="*/ 186 w 188"/>
                <a:gd name="T27" fmla="*/ 127 h 159"/>
                <a:gd name="T28" fmla="*/ 188 w 188"/>
                <a:gd name="T29" fmla="*/ 124 h 159"/>
                <a:gd name="T30" fmla="*/ 188 w 188"/>
                <a:gd name="T31" fmla="*/ 3 h 159"/>
                <a:gd name="T32" fmla="*/ 186 w 188"/>
                <a:gd name="T33" fmla="*/ 0 h 159"/>
                <a:gd name="T34" fmla="*/ 180 w 188"/>
                <a:gd name="T35" fmla="*/ 119 h 159"/>
                <a:gd name="T36" fmla="*/ 8 w 188"/>
                <a:gd name="T37" fmla="*/ 119 h 159"/>
                <a:gd name="T38" fmla="*/ 8 w 188"/>
                <a:gd name="T39" fmla="*/ 8 h 159"/>
                <a:gd name="T40" fmla="*/ 180 w 188"/>
                <a:gd name="T41" fmla="*/ 8 h 159"/>
                <a:gd name="T42" fmla="*/ 180 w 188"/>
                <a:gd name="T4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159">
                  <a:moveTo>
                    <a:pt x="186" y="0"/>
                  </a:moveTo>
                  <a:cubicBezTo>
                    <a:pt x="3" y="0"/>
                    <a:pt x="3" y="0"/>
                    <a:pt x="3" y="0"/>
                  </a:cubicBezTo>
                  <a:cubicBezTo>
                    <a:pt x="1" y="0"/>
                    <a:pt x="0" y="1"/>
                    <a:pt x="0" y="3"/>
                  </a:cubicBezTo>
                  <a:cubicBezTo>
                    <a:pt x="0" y="124"/>
                    <a:pt x="0" y="124"/>
                    <a:pt x="0" y="124"/>
                  </a:cubicBezTo>
                  <a:cubicBezTo>
                    <a:pt x="0" y="126"/>
                    <a:pt x="1" y="127"/>
                    <a:pt x="3" y="127"/>
                  </a:cubicBezTo>
                  <a:cubicBezTo>
                    <a:pt x="75" y="127"/>
                    <a:pt x="75" y="127"/>
                    <a:pt x="75" y="127"/>
                  </a:cubicBezTo>
                  <a:cubicBezTo>
                    <a:pt x="74" y="132"/>
                    <a:pt x="73" y="150"/>
                    <a:pt x="72" y="152"/>
                  </a:cubicBezTo>
                  <a:cubicBezTo>
                    <a:pt x="72" y="154"/>
                    <a:pt x="61" y="155"/>
                    <a:pt x="61" y="158"/>
                  </a:cubicBezTo>
                  <a:cubicBezTo>
                    <a:pt x="61" y="159"/>
                    <a:pt x="61" y="159"/>
                    <a:pt x="61" y="159"/>
                  </a:cubicBezTo>
                  <a:cubicBezTo>
                    <a:pt x="127" y="159"/>
                    <a:pt x="127" y="159"/>
                    <a:pt x="127" y="159"/>
                  </a:cubicBezTo>
                  <a:cubicBezTo>
                    <a:pt x="127" y="158"/>
                    <a:pt x="127" y="158"/>
                    <a:pt x="127" y="158"/>
                  </a:cubicBezTo>
                  <a:cubicBezTo>
                    <a:pt x="127" y="155"/>
                    <a:pt x="116" y="154"/>
                    <a:pt x="116" y="152"/>
                  </a:cubicBezTo>
                  <a:cubicBezTo>
                    <a:pt x="115" y="150"/>
                    <a:pt x="114" y="132"/>
                    <a:pt x="113" y="127"/>
                  </a:cubicBezTo>
                  <a:cubicBezTo>
                    <a:pt x="186" y="127"/>
                    <a:pt x="186" y="127"/>
                    <a:pt x="186" y="127"/>
                  </a:cubicBezTo>
                  <a:cubicBezTo>
                    <a:pt x="187" y="127"/>
                    <a:pt x="188" y="126"/>
                    <a:pt x="188" y="124"/>
                  </a:cubicBezTo>
                  <a:cubicBezTo>
                    <a:pt x="188" y="3"/>
                    <a:pt x="188" y="3"/>
                    <a:pt x="188" y="3"/>
                  </a:cubicBezTo>
                  <a:cubicBezTo>
                    <a:pt x="188" y="1"/>
                    <a:pt x="187" y="0"/>
                    <a:pt x="186" y="0"/>
                  </a:cubicBezTo>
                  <a:close/>
                  <a:moveTo>
                    <a:pt x="180" y="119"/>
                  </a:moveTo>
                  <a:cubicBezTo>
                    <a:pt x="8" y="119"/>
                    <a:pt x="8" y="119"/>
                    <a:pt x="8" y="119"/>
                  </a:cubicBezTo>
                  <a:cubicBezTo>
                    <a:pt x="8" y="8"/>
                    <a:pt x="8" y="8"/>
                    <a:pt x="8" y="8"/>
                  </a:cubicBezTo>
                  <a:cubicBezTo>
                    <a:pt x="180" y="8"/>
                    <a:pt x="180" y="8"/>
                    <a:pt x="180" y="8"/>
                  </a:cubicBezTo>
                  <a:lnTo>
                    <a:pt x="180" y="1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32" name="Freeform 182"/>
          <p:cNvSpPr>
            <a:spLocks noEditPoints="1"/>
          </p:cNvSpPr>
          <p:nvPr/>
        </p:nvSpPr>
        <p:spPr bwMode="auto">
          <a:xfrm>
            <a:off x="4461845" y="1184578"/>
            <a:ext cx="200928" cy="335193"/>
          </a:xfrm>
          <a:custGeom>
            <a:avLst/>
            <a:gdLst>
              <a:gd name="T0" fmla="*/ 112 w 132"/>
              <a:gd name="T1" fmla="*/ 0 h 220"/>
              <a:gd name="T2" fmla="*/ 21 w 132"/>
              <a:gd name="T3" fmla="*/ 0 h 220"/>
              <a:gd name="T4" fmla="*/ 0 w 132"/>
              <a:gd name="T5" fmla="*/ 20 h 220"/>
              <a:gd name="T6" fmla="*/ 0 w 132"/>
              <a:gd name="T7" fmla="*/ 199 h 220"/>
              <a:gd name="T8" fmla="*/ 21 w 132"/>
              <a:gd name="T9" fmla="*/ 220 h 220"/>
              <a:gd name="T10" fmla="*/ 112 w 132"/>
              <a:gd name="T11" fmla="*/ 220 h 220"/>
              <a:gd name="T12" fmla="*/ 132 w 132"/>
              <a:gd name="T13" fmla="*/ 199 h 220"/>
              <a:gd name="T14" fmla="*/ 132 w 132"/>
              <a:gd name="T15" fmla="*/ 20 h 220"/>
              <a:gd name="T16" fmla="*/ 112 w 132"/>
              <a:gd name="T17" fmla="*/ 0 h 220"/>
              <a:gd name="T18" fmla="*/ 52 w 132"/>
              <a:gd name="T19" fmla="*/ 9 h 220"/>
              <a:gd name="T20" fmla="*/ 80 w 132"/>
              <a:gd name="T21" fmla="*/ 9 h 220"/>
              <a:gd name="T22" fmla="*/ 83 w 132"/>
              <a:gd name="T23" fmla="*/ 12 h 220"/>
              <a:gd name="T24" fmla="*/ 80 w 132"/>
              <a:gd name="T25" fmla="*/ 15 h 220"/>
              <a:gd name="T26" fmla="*/ 52 w 132"/>
              <a:gd name="T27" fmla="*/ 15 h 220"/>
              <a:gd name="T28" fmla="*/ 49 w 132"/>
              <a:gd name="T29" fmla="*/ 12 h 220"/>
              <a:gd name="T30" fmla="*/ 52 w 132"/>
              <a:gd name="T31" fmla="*/ 9 h 220"/>
              <a:gd name="T32" fmla="*/ 66 w 132"/>
              <a:gd name="T33" fmla="*/ 213 h 220"/>
              <a:gd name="T34" fmla="*/ 59 w 132"/>
              <a:gd name="T35" fmla="*/ 205 h 220"/>
              <a:gd name="T36" fmla="*/ 66 w 132"/>
              <a:gd name="T37" fmla="*/ 198 h 220"/>
              <a:gd name="T38" fmla="*/ 74 w 132"/>
              <a:gd name="T39" fmla="*/ 205 h 220"/>
              <a:gd name="T40" fmla="*/ 66 w 132"/>
              <a:gd name="T41" fmla="*/ 213 h 220"/>
              <a:gd name="T42" fmla="*/ 119 w 132"/>
              <a:gd name="T43" fmla="*/ 190 h 220"/>
              <a:gd name="T44" fmla="*/ 118 w 132"/>
              <a:gd name="T45" fmla="*/ 191 h 220"/>
              <a:gd name="T46" fmla="*/ 15 w 132"/>
              <a:gd name="T47" fmla="*/ 191 h 220"/>
              <a:gd name="T48" fmla="*/ 14 w 132"/>
              <a:gd name="T49" fmla="*/ 190 h 220"/>
              <a:gd name="T50" fmla="*/ 14 w 132"/>
              <a:gd name="T51" fmla="*/ 27 h 220"/>
              <a:gd name="T52" fmla="*/ 15 w 132"/>
              <a:gd name="T53" fmla="*/ 26 h 220"/>
              <a:gd name="T54" fmla="*/ 118 w 132"/>
              <a:gd name="T55" fmla="*/ 26 h 220"/>
              <a:gd name="T56" fmla="*/ 119 w 132"/>
              <a:gd name="T57" fmla="*/ 27 h 220"/>
              <a:gd name="T58" fmla="*/ 119 w 132"/>
              <a:gd name="T59" fmla="*/ 1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20">
                <a:moveTo>
                  <a:pt x="112" y="0"/>
                </a:moveTo>
                <a:cubicBezTo>
                  <a:pt x="21" y="0"/>
                  <a:pt x="21" y="0"/>
                  <a:pt x="21" y="0"/>
                </a:cubicBezTo>
                <a:cubicBezTo>
                  <a:pt x="7" y="0"/>
                  <a:pt x="0" y="6"/>
                  <a:pt x="0" y="20"/>
                </a:cubicBezTo>
                <a:cubicBezTo>
                  <a:pt x="0" y="199"/>
                  <a:pt x="0" y="199"/>
                  <a:pt x="0" y="199"/>
                </a:cubicBezTo>
                <a:cubicBezTo>
                  <a:pt x="0" y="214"/>
                  <a:pt x="7" y="220"/>
                  <a:pt x="21" y="220"/>
                </a:cubicBezTo>
                <a:cubicBezTo>
                  <a:pt x="112" y="220"/>
                  <a:pt x="112" y="220"/>
                  <a:pt x="112" y="220"/>
                </a:cubicBezTo>
                <a:cubicBezTo>
                  <a:pt x="126" y="220"/>
                  <a:pt x="132" y="214"/>
                  <a:pt x="132" y="199"/>
                </a:cubicBezTo>
                <a:cubicBezTo>
                  <a:pt x="132" y="20"/>
                  <a:pt x="132" y="20"/>
                  <a:pt x="132" y="20"/>
                </a:cubicBezTo>
                <a:cubicBezTo>
                  <a:pt x="132" y="6"/>
                  <a:pt x="126" y="0"/>
                  <a:pt x="112" y="0"/>
                </a:cubicBezTo>
                <a:close/>
                <a:moveTo>
                  <a:pt x="52" y="9"/>
                </a:moveTo>
                <a:cubicBezTo>
                  <a:pt x="80" y="9"/>
                  <a:pt x="80" y="9"/>
                  <a:pt x="80" y="9"/>
                </a:cubicBezTo>
                <a:cubicBezTo>
                  <a:pt x="82" y="9"/>
                  <a:pt x="83" y="10"/>
                  <a:pt x="83" y="12"/>
                </a:cubicBezTo>
                <a:cubicBezTo>
                  <a:pt x="83" y="13"/>
                  <a:pt x="82" y="15"/>
                  <a:pt x="80" y="15"/>
                </a:cubicBezTo>
                <a:cubicBezTo>
                  <a:pt x="52" y="15"/>
                  <a:pt x="52" y="15"/>
                  <a:pt x="52" y="15"/>
                </a:cubicBezTo>
                <a:cubicBezTo>
                  <a:pt x="50" y="15"/>
                  <a:pt x="49" y="13"/>
                  <a:pt x="49" y="12"/>
                </a:cubicBezTo>
                <a:cubicBezTo>
                  <a:pt x="49" y="10"/>
                  <a:pt x="50" y="9"/>
                  <a:pt x="52" y="9"/>
                </a:cubicBezTo>
                <a:close/>
                <a:moveTo>
                  <a:pt x="66" y="213"/>
                </a:moveTo>
                <a:cubicBezTo>
                  <a:pt x="62" y="213"/>
                  <a:pt x="59" y="210"/>
                  <a:pt x="59" y="205"/>
                </a:cubicBezTo>
                <a:cubicBezTo>
                  <a:pt x="59" y="201"/>
                  <a:pt x="62" y="198"/>
                  <a:pt x="66" y="198"/>
                </a:cubicBezTo>
                <a:cubicBezTo>
                  <a:pt x="71" y="198"/>
                  <a:pt x="74" y="201"/>
                  <a:pt x="74" y="205"/>
                </a:cubicBezTo>
                <a:cubicBezTo>
                  <a:pt x="74" y="210"/>
                  <a:pt x="71" y="213"/>
                  <a:pt x="66" y="213"/>
                </a:cubicBezTo>
                <a:close/>
                <a:moveTo>
                  <a:pt x="119" y="190"/>
                </a:moveTo>
                <a:cubicBezTo>
                  <a:pt x="119" y="191"/>
                  <a:pt x="118" y="191"/>
                  <a:pt x="118" y="191"/>
                </a:cubicBezTo>
                <a:cubicBezTo>
                  <a:pt x="15" y="191"/>
                  <a:pt x="15" y="191"/>
                  <a:pt x="15" y="191"/>
                </a:cubicBezTo>
                <a:cubicBezTo>
                  <a:pt x="14" y="191"/>
                  <a:pt x="14" y="191"/>
                  <a:pt x="14" y="190"/>
                </a:cubicBezTo>
                <a:cubicBezTo>
                  <a:pt x="14" y="27"/>
                  <a:pt x="14" y="27"/>
                  <a:pt x="14" y="27"/>
                </a:cubicBezTo>
                <a:cubicBezTo>
                  <a:pt x="14" y="27"/>
                  <a:pt x="14" y="26"/>
                  <a:pt x="15" y="26"/>
                </a:cubicBezTo>
                <a:cubicBezTo>
                  <a:pt x="118" y="26"/>
                  <a:pt x="118" y="26"/>
                  <a:pt x="118" y="26"/>
                </a:cubicBezTo>
                <a:cubicBezTo>
                  <a:pt x="118" y="26"/>
                  <a:pt x="119" y="27"/>
                  <a:pt x="119" y="27"/>
                </a:cubicBezTo>
                <a:lnTo>
                  <a:pt x="119" y="19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6" name="Freeform 496"/>
          <p:cNvSpPr>
            <a:spLocks noChangeAspect="1" noEditPoints="1"/>
          </p:cNvSpPr>
          <p:nvPr/>
        </p:nvSpPr>
        <p:spPr bwMode="auto">
          <a:xfrm>
            <a:off x="8982597" y="1209861"/>
            <a:ext cx="321600" cy="321035"/>
          </a:xfrm>
          <a:custGeom>
            <a:avLst/>
            <a:gdLst>
              <a:gd name="T0" fmla="*/ 431 w 652"/>
              <a:gd name="T1" fmla="*/ 68 h 651"/>
              <a:gd name="T2" fmla="*/ 442 w 652"/>
              <a:gd name="T3" fmla="*/ 65 h 651"/>
              <a:gd name="T4" fmla="*/ 380 w 652"/>
              <a:gd name="T5" fmla="*/ 136 h 651"/>
              <a:gd name="T6" fmla="*/ 362 w 652"/>
              <a:gd name="T7" fmla="*/ 158 h 651"/>
              <a:gd name="T8" fmla="*/ 335 w 652"/>
              <a:gd name="T9" fmla="*/ 113 h 651"/>
              <a:gd name="T10" fmla="*/ 336 w 652"/>
              <a:gd name="T11" fmla="*/ 85 h 651"/>
              <a:gd name="T12" fmla="*/ 299 w 652"/>
              <a:gd name="T13" fmla="*/ 106 h 651"/>
              <a:gd name="T14" fmla="*/ 263 w 652"/>
              <a:gd name="T15" fmla="*/ 118 h 651"/>
              <a:gd name="T16" fmla="*/ 272 w 652"/>
              <a:gd name="T17" fmla="*/ 88 h 651"/>
              <a:gd name="T18" fmla="*/ 248 w 652"/>
              <a:gd name="T19" fmla="*/ 67 h 651"/>
              <a:gd name="T20" fmla="*/ 320 w 652"/>
              <a:gd name="T21" fmla="*/ 53 h 651"/>
              <a:gd name="T22" fmla="*/ 357 w 652"/>
              <a:gd name="T23" fmla="*/ 62 h 651"/>
              <a:gd name="T24" fmla="*/ 205 w 652"/>
              <a:gd name="T25" fmla="*/ 69 h 651"/>
              <a:gd name="T26" fmla="*/ 237 w 652"/>
              <a:gd name="T27" fmla="*/ 58 h 651"/>
              <a:gd name="T28" fmla="*/ 275 w 652"/>
              <a:gd name="T29" fmla="*/ 54 h 651"/>
              <a:gd name="T30" fmla="*/ 221 w 652"/>
              <a:gd name="T31" fmla="*/ 116 h 651"/>
              <a:gd name="T32" fmla="*/ 190 w 652"/>
              <a:gd name="T33" fmla="*/ 89 h 651"/>
              <a:gd name="T34" fmla="*/ 224 w 652"/>
              <a:gd name="T35" fmla="*/ 87 h 651"/>
              <a:gd name="T36" fmla="*/ 233 w 652"/>
              <a:gd name="T37" fmla="*/ 178 h 651"/>
              <a:gd name="T38" fmla="*/ 175 w 652"/>
              <a:gd name="T39" fmla="*/ 84 h 651"/>
              <a:gd name="T40" fmla="*/ 142 w 652"/>
              <a:gd name="T41" fmla="*/ 95 h 651"/>
              <a:gd name="T42" fmla="*/ 153 w 652"/>
              <a:gd name="T43" fmla="*/ 93 h 651"/>
              <a:gd name="T44" fmla="*/ 219 w 652"/>
              <a:gd name="T45" fmla="*/ 60 h 651"/>
              <a:gd name="T46" fmla="*/ 209 w 652"/>
              <a:gd name="T47" fmla="*/ 76 h 651"/>
              <a:gd name="T48" fmla="*/ 219 w 652"/>
              <a:gd name="T49" fmla="*/ 80 h 651"/>
              <a:gd name="T50" fmla="*/ 184 w 652"/>
              <a:gd name="T51" fmla="*/ 74 h 651"/>
              <a:gd name="T52" fmla="*/ 375 w 652"/>
              <a:gd name="T53" fmla="*/ 141 h 651"/>
              <a:gd name="T54" fmla="*/ 107 w 652"/>
              <a:gd name="T55" fmla="*/ 94 h 651"/>
              <a:gd name="T56" fmla="*/ 167 w 652"/>
              <a:gd name="T57" fmla="*/ 89 h 651"/>
              <a:gd name="T58" fmla="*/ 185 w 652"/>
              <a:gd name="T59" fmla="*/ 105 h 651"/>
              <a:gd name="T60" fmla="*/ 158 w 652"/>
              <a:gd name="T61" fmla="*/ 161 h 651"/>
              <a:gd name="T62" fmla="*/ 210 w 652"/>
              <a:gd name="T63" fmla="*/ 124 h 651"/>
              <a:gd name="T64" fmla="*/ 223 w 652"/>
              <a:gd name="T65" fmla="*/ 139 h 651"/>
              <a:gd name="T66" fmla="*/ 200 w 652"/>
              <a:gd name="T67" fmla="*/ 174 h 651"/>
              <a:gd name="T68" fmla="*/ 150 w 652"/>
              <a:gd name="T69" fmla="*/ 210 h 651"/>
              <a:gd name="T70" fmla="*/ 82 w 652"/>
              <a:gd name="T71" fmla="*/ 249 h 651"/>
              <a:gd name="T72" fmla="*/ 135 w 652"/>
              <a:gd name="T73" fmla="*/ 327 h 651"/>
              <a:gd name="T74" fmla="*/ 214 w 652"/>
              <a:gd name="T75" fmla="*/ 367 h 651"/>
              <a:gd name="T76" fmla="*/ 205 w 652"/>
              <a:gd name="T77" fmla="*/ 504 h 651"/>
              <a:gd name="T78" fmla="*/ 196 w 652"/>
              <a:gd name="T79" fmla="*/ 576 h 651"/>
              <a:gd name="T80" fmla="*/ 176 w 652"/>
              <a:gd name="T81" fmla="*/ 559 h 651"/>
              <a:gd name="T82" fmla="*/ 129 w 652"/>
              <a:gd name="T83" fmla="*/ 412 h 651"/>
              <a:gd name="T84" fmla="*/ 85 w 652"/>
              <a:gd name="T85" fmla="*/ 309 h 651"/>
              <a:gd name="T86" fmla="*/ 174 w 652"/>
              <a:gd name="T87" fmla="*/ 112 h 651"/>
              <a:gd name="T88" fmla="*/ 149 w 652"/>
              <a:gd name="T89" fmla="*/ 291 h 651"/>
              <a:gd name="T90" fmla="*/ 626 w 652"/>
              <a:gd name="T91" fmla="*/ 302 h 651"/>
              <a:gd name="T92" fmla="*/ 567 w 652"/>
              <a:gd name="T93" fmla="*/ 260 h 651"/>
              <a:gd name="T94" fmla="*/ 500 w 652"/>
              <a:gd name="T95" fmla="*/ 272 h 651"/>
              <a:gd name="T96" fmla="*/ 490 w 652"/>
              <a:gd name="T97" fmla="*/ 468 h 651"/>
              <a:gd name="T98" fmla="*/ 415 w 652"/>
              <a:gd name="T99" fmla="*/ 361 h 651"/>
              <a:gd name="T100" fmla="*/ 344 w 652"/>
              <a:gd name="T101" fmla="*/ 254 h 651"/>
              <a:gd name="T102" fmla="*/ 499 w 652"/>
              <a:gd name="T103" fmla="*/ 217 h 651"/>
              <a:gd name="T104" fmla="*/ 492 w 652"/>
              <a:gd name="T105" fmla="*/ 181 h 651"/>
              <a:gd name="T106" fmla="*/ 459 w 652"/>
              <a:gd name="T107" fmla="*/ 204 h 651"/>
              <a:gd name="T108" fmla="*/ 440 w 652"/>
              <a:gd name="T109" fmla="*/ 208 h 651"/>
              <a:gd name="T110" fmla="*/ 376 w 652"/>
              <a:gd name="T111" fmla="*/ 171 h 651"/>
              <a:gd name="T112" fmla="*/ 426 w 652"/>
              <a:gd name="T113" fmla="*/ 148 h 651"/>
              <a:gd name="T114" fmla="*/ 437 w 652"/>
              <a:gd name="T115" fmla="*/ 118 h 651"/>
              <a:gd name="T116" fmla="*/ 405 w 652"/>
              <a:gd name="T117" fmla="*/ 126 h 651"/>
              <a:gd name="T118" fmla="*/ 434 w 652"/>
              <a:gd name="T119" fmla="*/ 98 h 651"/>
              <a:gd name="T120" fmla="*/ 481 w 652"/>
              <a:gd name="T121" fmla="*/ 95 h 651"/>
              <a:gd name="T122" fmla="*/ 536 w 652"/>
              <a:gd name="T123" fmla="*/ 95 h 651"/>
              <a:gd name="T124" fmla="*/ 458 w 652"/>
              <a:gd name="T125" fmla="*/ 2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651">
                <a:moveTo>
                  <a:pt x="557" y="95"/>
                </a:moveTo>
                <a:cubicBezTo>
                  <a:pt x="495" y="34"/>
                  <a:pt x="413" y="0"/>
                  <a:pt x="326" y="0"/>
                </a:cubicBezTo>
                <a:cubicBezTo>
                  <a:pt x="239" y="0"/>
                  <a:pt x="157" y="34"/>
                  <a:pt x="96" y="95"/>
                </a:cubicBezTo>
                <a:cubicBezTo>
                  <a:pt x="34" y="157"/>
                  <a:pt x="0" y="239"/>
                  <a:pt x="0" y="326"/>
                </a:cubicBezTo>
                <a:cubicBezTo>
                  <a:pt x="0" y="413"/>
                  <a:pt x="34" y="495"/>
                  <a:pt x="96" y="556"/>
                </a:cubicBezTo>
                <a:cubicBezTo>
                  <a:pt x="157" y="618"/>
                  <a:pt x="239" y="651"/>
                  <a:pt x="326" y="651"/>
                </a:cubicBezTo>
                <a:cubicBezTo>
                  <a:pt x="413" y="651"/>
                  <a:pt x="495" y="618"/>
                  <a:pt x="557" y="556"/>
                </a:cubicBezTo>
                <a:cubicBezTo>
                  <a:pt x="618" y="495"/>
                  <a:pt x="652" y="413"/>
                  <a:pt x="652" y="326"/>
                </a:cubicBezTo>
                <a:cubicBezTo>
                  <a:pt x="652" y="239"/>
                  <a:pt x="618" y="157"/>
                  <a:pt x="557" y="95"/>
                </a:cubicBezTo>
                <a:close/>
                <a:moveTo>
                  <a:pt x="528" y="79"/>
                </a:moveTo>
                <a:cubicBezTo>
                  <a:pt x="528" y="79"/>
                  <a:pt x="528" y="79"/>
                  <a:pt x="528" y="79"/>
                </a:cubicBezTo>
                <a:cubicBezTo>
                  <a:pt x="526" y="78"/>
                  <a:pt x="526" y="78"/>
                  <a:pt x="526" y="78"/>
                </a:cubicBezTo>
                <a:cubicBezTo>
                  <a:pt x="525" y="79"/>
                  <a:pt x="525" y="79"/>
                  <a:pt x="525" y="79"/>
                </a:cubicBezTo>
                <a:cubicBezTo>
                  <a:pt x="527" y="80"/>
                  <a:pt x="527" y="80"/>
                  <a:pt x="527" y="80"/>
                </a:cubicBezTo>
                <a:cubicBezTo>
                  <a:pt x="525" y="79"/>
                  <a:pt x="525" y="79"/>
                  <a:pt x="525" y="79"/>
                </a:cubicBezTo>
                <a:cubicBezTo>
                  <a:pt x="527" y="80"/>
                  <a:pt x="527" y="80"/>
                  <a:pt x="527" y="80"/>
                </a:cubicBezTo>
                <a:cubicBezTo>
                  <a:pt x="525" y="80"/>
                  <a:pt x="525" y="80"/>
                  <a:pt x="525" y="80"/>
                </a:cubicBezTo>
                <a:cubicBezTo>
                  <a:pt x="526" y="81"/>
                  <a:pt x="526" y="81"/>
                  <a:pt x="526" y="81"/>
                </a:cubicBezTo>
                <a:cubicBezTo>
                  <a:pt x="525" y="81"/>
                  <a:pt x="525" y="81"/>
                  <a:pt x="525" y="81"/>
                </a:cubicBezTo>
                <a:cubicBezTo>
                  <a:pt x="519" y="81"/>
                  <a:pt x="519" y="81"/>
                  <a:pt x="519" y="81"/>
                </a:cubicBezTo>
                <a:cubicBezTo>
                  <a:pt x="521" y="80"/>
                  <a:pt x="521" y="80"/>
                  <a:pt x="521" y="80"/>
                </a:cubicBezTo>
                <a:cubicBezTo>
                  <a:pt x="518" y="80"/>
                  <a:pt x="518" y="80"/>
                  <a:pt x="518" y="80"/>
                </a:cubicBezTo>
                <a:cubicBezTo>
                  <a:pt x="523" y="79"/>
                  <a:pt x="523" y="79"/>
                  <a:pt x="523" y="79"/>
                </a:cubicBezTo>
                <a:cubicBezTo>
                  <a:pt x="520" y="78"/>
                  <a:pt x="520" y="78"/>
                  <a:pt x="520" y="78"/>
                </a:cubicBezTo>
                <a:cubicBezTo>
                  <a:pt x="522" y="78"/>
                  <a:pt x="522" y="78"/>
                  <a:pt x="522" y="78"/>
                </a:cubicBezTo>
                <a:cubicBezTo>
                  <a:pt x="521" y="77"/>
                  <a:pt x="521" y="77"/>
                  <a:pt x="521" y="77"/>
                </a:cubicBezTo>
                <a:cubicBezTo>
                  <a:pt x="523" y="77"/>
                  <a:pt x="523" y="77"/>
                  <a:pt x="523" y="77"/>
                </a:cubicBezTo>
                <a:cubicBezTo>
                  <a:pt x="521" y="76"/>
                  <a:pt x="521" y="76"/>
                  <a:pt x="521" y="76"/>
                </a:cubicBezTo>
                <a:cubicBezTo>
                  <a:pt x="521" y="76"/>
                  <a:pt x="521" y="76"/>
                  <a:pt x="521" y="76"/>
                </a:cubicBezTo>
                <a:cubicBezTo>
                  <a:pt x="520" y="75"/>
                  <a:pt x="520" y="75"/>
                  <a:pt x="520" y="75"/>
                </a:cubicBezTo>
                <a:cubicBezTo>
                  <a:pt x="523" y="75"/>
                  <a:pt x="523" y="75"/>
                  <a:pt x="523" y="75"/>
                </a:cubicBezTo>
                <a:cubicBezTo>
                  <a:pt x="525" y="76"/>
                  <a:pt x="526" y="77"/>
                  <a:pt x="528" y="79"/>
                </a:cubicBezTo>
                <a:close/>
                <a:moveTo>
                  <a:pt x="435" y="68"/>
                </a:moveTo>
                <a:cubicBezTo>
                  <a:pt x="434" y="71"/>
                  <a:pt x="434" y="71"/>
                  <a:pt x="434" y="71"/>
                </a:cubicBezTo>
                <a:cubicBezTo>
                  <a:pt x="432" y="71"/>
                  <a:pt x="432" y="71"/>
                  <a:pt x="432" y="71"/>
                </a:cubicBezTo>
                <a:cubicBezTo>
                  <a:pt x="430" y="70"/>
                  <a:pt x="430" y="70"/>
                  <a:pt x="430" y="70"/>
                </a:cubicBezTo>
                <a:cubicBezTo>
                  <a:pt x="432" y="69"/>
                  <a:pt x="432" y="69"/>
                  <a:pt x="432" y="69"/>
                </a:cubicBezTo>
                <a:cubicBezTo>
                  <a:pt x="428" y="69"/>
                  <a:pt x="428" y="69"/>
                  <a:pt x="428" y="69"/>
                </a:cubicBezTo>
                <a:cubicBezTo>
                  <a:pt x="427" y="68"/>
                  <a:pt x="427" y="68"/>
                  <a:pt x="427" y="68"/>
                </a:cubicBezTo>
                <a:cubicBezTo>
                  <a:pt x="431" y="68"/>
                  <a:pt x="431" y="68"/>
                  <a:pt x="431" y="68"/>
                </a:cubicBezTo>
                <a:cubicBezTo>
                  <a:pt x="429" y="67"/>
                  <a:pt x="429" y="67"/>
                  <a:pt x="429" y="67"/>
                </a:cubicBezTo>
                <a:cubicBezTo>
                  <a:pt x="433" y="67"/>
                  <a:pt x="433" y="67"/>
                  <a:pt x="433" y="67"/>
                </a:cubicBezTo>
                <a:cubicBezTo>
                  <a:pt x="427" y="67"/>
                  <a:pt x="427" y="67"/>
                  <a:pt x="427" y="67"/>
                </a:cubicBezTo>
                <a:cubicBezTo>
                  <a:pt x="426" y="66"/>
                  <a:pt x="426" y="66"/>
                  <a:pt x="426" y="66"/>
                </a:cubicBezTo>
                <a:cubicBezTo>
                  <a:pt x="434" y="65"/>
                  <a:pt x="434" y="65"/>
                  <a:pt x="434" y="65"/>
                </a:cubicBezTo>
                <a:cubicBezTo>
                  <a:pt x="432" y="65"/>
                  <a:pt x="432" y="65"/>
                  <a:pt x="432" y="65"/>
                </a:cubicBezTo>
                <a:cubicBezTo>
                  <a:pt x="432" y="64"/>
                  <a:pt x="432" y="64"/>
                  <a:pt x="432" y="64"/>
                </a:cubicBezTo>
                <a:cubicBezTo>
                  <a:pt x="430" y="65"/>
                  <a:pt x="430" y="65"/>
                  <a:pt x="430" y="65"/>
                </a:cubicBezTo>
                <a:cubicBezTo>
                  <a:pt x="430" y="64"/>
                  <a:pt x="430" y="64"/>
                  <a:pt x="430" y="64"/>
                </a:cubicBezTo>
                <a:cubicBezTo>
                  <a:pt x="428" y="64"/>
                  <a:pt x="428" y="64"/>
                  <a:pt x="428" y="64"/>
                </a:cubicBezTo>
                <a:cubicBezTo>
                  <a:pt x="428" y="65"/>
                  <a:pt x="428" y="65"/>
                  <a:pt x="428" y="65"/>
                </a:cubicBezTo>
                <a:cubicBezTo>
                  <a:pt x="428" y="65"/>
                  <a:pt x="428" y="65"/>
                  <a:pt x="428" y="65"/>
                </a:cubicBezTo>
                <a:cubicBezTo>
                  <a:pt x="425" y="66"/>
                  <a:pt x="425" y="66"/>
                  <a:pt x="425" y="66"/>
                </a:cubicBezTo>
                <a:cubicBezTo>
                  <a:pt x="423" y="65"/>
                  <a:pt x="423" y="65"/>
                  <a:pt x="423" y="65"/>
                </a:cubicBezTo>
                <a:cubicBezTo>
                  <a:pt x="425" y="65"/>
                  <a:pt x="425" y="65"/>
                  <a:pt x="425" y="65"/>
                </a:cubicBezTo>
                <a:cubicBezTo>
                  <a:pt x="421" y="64"/>
                  <a:pt x="421" y="64"/>
                  <a:pt x="421" y="64"/>
                </a:cubicBezTo>
                <a:cubicBezTo>
                  <a:pt x="423" y="64"/>
                  <a:pt x="423" y="64"/>
                  <a:pt x="423" y="64"/>
                </a:cubicBezTo>
                <a:cubicBezTo>
                  <a:pt x="422" y="63"/>
                  <a:pt x="422" y="63"/>
                  <a:pt x="422" y="63"/>
                </a:cubicBezTo>
                <a:cubicBezTo>
                  <a:pt x="422" y="63"/>
                  <a:pt x="422" y="63"/>
                  <a:pt x="422" y="63"/>
                </a:cubicBezTo>
                <a:cubicBezTo>
                  <a:pt x="421" y="63"/>
                  <a:pt x="421" y="63"/>
                  <a:pt x="421" y="63"/>
                </a:cubicBezTo>
                <a:cubicBezTo>
                  <a:pt x="420" y="62"/>
                  <a:pt x="420" y="62"/>
                  <a:pt x="420" y="62"/>
                </a:cubicBezTo>
                <a:cubicBezTo>
                  <a:pt x="426" y="61"/>
                  <a:pt x="426" y="61"/>
                  <a:pt x="426" y="61"/>
                </a:cubicBezTo>
                <a:cubicBezTo>
                  <a:pt x="423" y="62"/>
                  <a:pt x="423" y="62"/>
                  <a:pt x="423" y="62"/>
                </a:cubicBezTo>
                <a:cubicBezTo>
                  <a:pt x="427" y="63"/>
                  <a:pt x="427" y="63"/>
                  <a:pt x="427" y="63"/>
                </a:cubicBezTo>
                <a:cubicBezTo>
                  <a:pt x="426" y="62"/>
                  <a:pt x="426" y="62"/>
                  <a:pt x="426" y="62"/>
                </a:cubicBezTo>
                <a:cubicBezTo>
                  <a:pt x="428" y="61"/>
                  <a:pt x="428" y="61"/>
                  <a:pt x="428" y="61"/>
                </a:cubicBezTo>
                <a:cubicBezTo>
                  <a:pt x="432" y="64"/>
                  <a:pt x="432" y="64"/>
                  <a:pt x="432" y="64"/>
                </a:cubicBezTo>
                <a:cubicBezTo>
                  <a:pt x="430" y="61"/>
                  <a:pt x="430" y="61"/>
                  <a:pt x="430" y="61"/>
                </a:cubicBezTo>
                <a:cubicBezTo>
                  <a:pt x="431" y="61"/>
                  <a:pt x="431" y="61"/>
                  <a:pt x="431" y="61"/>
                </a:cubicBezTo>
                <a:cubicBezTo>
                  <a:pt x="435" y="61"/>
                  <a:pt x="435" y="61"/>
                  <a:pt x="435" y="61"/>
                </a:cubicBezTo>
                <a:cubicBezTo>
                  <a:pt x="434" y="63"/>
                  <a:pt x="434" y="63"/>
                  <a:pt x="434" y="63"/>
                </a:cubicBezTo>
                <a:cubicBezTo>
                  <a:pt x="436" y="62"/>
                  <a:pt x="436" y="62"/>
                  <a:pt x="436" y="62"/>
                </a:cubicBezTo>
                <a:cubicBezTo>
                  <a:pt x="437" y="63"/>
                  <a:pt x="437" y="63"/>
                  <a:pt x="437" y="63"/>
                </a:cubicBezTo>
                <a:cubicBezTo>
                  <a:pt x="442" y="64"/>
                  <a:pt x="442" y="64"/>
                  <a:pt x="442" y="64"/>
                </a:cubicBezTo>
                <a:cubicBezTo>
                  <a:pt x="437" y="65"/>
                  <a:pt x="437" y="65"/>
                  <a:pt x="437" y="65"/>
                </a:cubicBezTo>
                <a:cubicBezTo>
                  <a:pt x="437" y="66"/>
                  <a:pt x="437" y="66"/>
                  <a:pt x="437" y="66"/>
                </a:cubicBezTo>
                <a:cubicBezTo>
                  <a:pt x="436" y="66"/>
                  <a:pt x="436" y="66"/>
                  <a:pt x="436" y="66"/>
                </a:cubicBezTo>
                <a:cubicBezTo>
                  <a:pt x="436" y="68"/>
                  <a:pt x="436" y="68"/>
                  <a:pt x="436" y="68"/>
                </a:cubicBezTo>
                <a:cubicBezTo>
                  <a:pt x="435" y="68"/>
                  <a:pt x="435" y="68"/>
                  <a:pt x="435" y="68"/>
                </a:cubicBezTo>
                <a:close/>
                <a:moveTo>
                  <a:pt x="442" y="65"/>
                </a:moveTo>
                <a:cubicBezTo>
                  <a:pt x="445" y="65"/>
                  <a:pt x="445" y="65"/>
                  <a:pt x="445" y="65"/>
                </a:cubicBezTo>
                <a:cubicBezTo>
                  <a:pt x="444" y="66"/>
                  <a:pt x="444" y="66"/>
                  <a:pt x="444" y="66"/>
                </a:cubicBezTo>
                <a:cubicBezTo>
                  <a:pt x="440" y="65"/>
                  <a:pt x="440" y="65"/>
                  <a:pt x="440" y="65"/>
                </a:cubicBezTo>
                <a:lnTo>
                  <a:pt x="442" y="65"/>
                </a:lnTo>
                <a:close/>
                <a:moveTo>
                  <a:pt x="394" y="160"/>
                </a:moveTo>
                <a:cubicBezTo>
                  <a:pt x="392" y="162"/>
                  <a:pt x="392" y="162"/>
                  <a:pt x="392" y="162"/>
                </a:cubicBezTo>
                <a:cubicBezTo>
                  <a:pt x="382" y="163"/>
                  <a:pt x="382" y="163"/>
                  <a:pt x="382" y="163"/>
                </a:cubicBezTo>
                <a:cubicBezTo>
                  <a:pt x="380" y="163"/>
                  <a:pt x="380" y="163"/>
                  <a:pt x="380" y="163"/>
                </a:cubicBezTo>
                <a:cubicBezTo>
                  <a:pt x="379" y="164"/>
                  <a:pt x="379" y="164"/>
                  <a:pt x="379" y="164"/>
                </a:cubicBezTo>
                <a:cubicBezTo>
                  <a:pt x="373" y="165"/>
                  <a:pt x="373" y="165"/>
                  <a:pt x="373" y="165"/>
                </a:cubicBezTo>
                <a:cubicBezTo>
                  <a:pt x="378" y="161"/>
                  <a:pt x="378" y="161"/>
                  <a:pt x="378" y="161"/>
                </a:cubicBezTo>
                <a:cubicBezTo>
                  <a:pt x="381" y="161"/>
                  <a:pt x="381" y="161"/>
                  <a:pt x="381" y="161"/>
                </a:cubicBezTo>
                <a:cubicBezTo>
                  <a:pt x="383" y="159"/>
                  <a:pt x="383" y="159"/>
                  <a:pt x="383" y="159"/>
                </a:cubicBezTo>
                <a:cubicBezTo>
                  <a:pt x="380" y="160"/>
                  <a:pt x="380" y="160"/>
                  <a:pt x="380" y="160"/>
                </a:cubicBezTo>
                <a:cubicBezTo>
                  <a:pt x="375" y="158"/>
                  <a:pt x="375" y="158"/>
                  <a:pt x="375" y="158"/>
                </a:cubicBezTo>
                <a:cubicBezTo>
                  <a:pt x="379" y="155"/>
                  <a:pt x="379" y="155"/>
                  <a:pt x="379" y="155"/>
                </a:cubicBezTo>
                <a:cubicBezTo>
                  <a:pt x="378" y="154"/>
                  <a:pt x="378" y="154"/>
                  <a:pt x="378" y="154"/>
                </a:cubicBezTo>
                <a:cubicBezTo>
                  <a:pt x="377" y="154"/>
                  <a:pt x="377" y="154"/>
                  <a:pt x="377" y="154"/>
                </a:cubicBezTo>
                <a:cubicBezTo>
                  <a:pt x="382" y="152"/>
                  <a:pt x="382" y="152"/>
                  <a:pt x="382" y="152"/>
                </a:cubicBezTo>
                <a:cubicBezTo>
                  <a:pt x="383" y="149"/>
                  <a:pt x="383" y="149"/>
                  <a:pt x="383" y="149"/>
                </a:cubicBezTo>
                <a:cubicBezTo>
                  <a:pt x="381" y="149"/>
                  <a:pt x="381" y="149"/>
                  <a:pt x="381" y="149"/>
                </a:cubicBezTo>
                <a:cubicBezTo>
                  <a:pt x="380" y="148"/>
                  <a:pt x="380" y="148"/>
                  <a:pt x="380" y="148"/>
                </a:cubicBezTo>
                <a:cubicBezTo>
                  <a:pt x="382" y="146"/>
                  <a:pt x="382" y="146"/>
                  <a:pt x="382" y="146"/>
                </a:cubicBezTo>
                <a:cubicBezTo>
                  <a:pt x="377" y="147"/>
                  <a:pt x="377" y="147"/>
                  <a:pt x="377" y="147"/>
                </a:cubicBezTo>
                <a:cubicBezTo>
                  <a:pt x="378" y="142"/>
                  <a:pt x="378" y="142"/>
                  <a:pt x="378" y="142"/>
                </a:cubicBezTo>
                <a:cubicBezTo>
                  <a:pt x="376" y="143"/>
                  <a:pt x="376" y="143"/>
                  <a:pt x="376" y="143"/>
                </a:cubicBezTo>
                <a:cubicBezTo>
                  <a:pt x="377" y="142"/>
                  <a:pt x="377" y="142"/>
                  <a:pt x="377" y="142"/>
                </a:cubicBezTo>
                <a:cubicBezTo>
                  <a:pt x="375" y="145"/>
                  <a:pt x="375" y="145"/>
                  <a:pt x="375" y="145"/>
                </a:cubicBezTo>
                <a:cubicBezTo>
                  <a:pt x="377" y="140"/>
                  <a:pt x="377" y="140"/>
                  <a:pt x="377" y="140"/>
                </a:cubicBezTo>
                <a:cubicBezTo>
                  <a:pt x="374" y="140"/>
                  <a:pt x="374" y="140"/>
                  <a:pt x="374" y="140"/>
                </a:cubicBezTo>
                <a:cubicBezTo>
                  <a:pt x="376" y="137"/>
                  <a:pt x="376" y="137"/>
                  <a:pt x="376" y="137"/>
                </a:cubicBezTo>
                <a:cubicBezTo>
                  <a:pt x="375" y="136"/>
                  <a:pt x="375" y="136"/>
                  <a:pt x="375" y="136"/>
                </a:cubicBezTo>
                <a:cubicBezTo>
                  <a:pt x="377" y="135"/>
                  <a:pt x="377" y="135"/>
                  <a:pt x="377" y="135"/>
                </a:cubicBezTo>
                <a:cubicBezTo>
                  <a:pt x="377" y="134"/>
                  <a:pt x="377" y="134"/>
                  <a:pt x="377" y="134"/>
                </a:cubicBezTo>
                <a:cubicBezTo>
                  <a:pt x="378" y="133"/>
                  <a:pt x="378" y="133"/>
                  <a:pt x="378" y="133"/>
                </a:cubicBezTo>
                <a:cubicBezTo>
                  <a:pt x="383" y="132"/>
                  <a:pt x="383" y="132"/>
                  <a:pt x="383" y="132"/>
                </a:cubicBezTo>
                <a:cubicBezTo>
                  <a:pt x="383" y="133"/>
                  <a:pt x="383" y="133"/>
                  <a:pt x="383" y="133"/>
                </a:cubicBezTo>
                <a:cubicBezTo>
                  <a:pt x="380" y="135"/>
                  <a:pt x="380" y="135"/>
                  <a:pt x="380" y="135"/>
                </a:cubicBezTo>
                <a:cubicBezTo>
                  <a:pt x="381" y="136"/>
                  <a:pt x="381" y="136"/>
                  <a:pt x="381" y="136"/>
                </a:cubicBezTo>
                <a:cubicBezTo>
                  <a:pt x="380" y="136"/>
                  <a:pt x="380" y="136"/>
                  <a:pt x="380" y="136"/>
                </a:cubicBezTo>
                <a:cubicBezTo>
                  <a:pt x="386" y="136"/>
                  <a:pt x="386" y="136"/>
                  <a:pt x="386" y="136"/>
                </a:cubicBezTo>
                <a:cubicBezTo>
                  <a:pt x="385" y="139"/>
                  <a:pt x="385" y="139"/>
                  <a:pt x="385" y="139"/>
                </a:cubicBezTo>
                <a:cubicBezTo>
                  <a:pt x="383" y="141"/>
                  <a:pt x="383" y="141"/>
                  <a:pt x="383" y="141"/>
                </a:cubicBezTo>
                <a:cubicBezTo>
                  <a:pt x="384" y="141"/>
                  <a:pt x="384" y="141"/>
                  <a:pt x="384" y="141"/>
                </a:cubicBezTo>
                <a:cubicBezTo>
                  <a:pt x="382" y="142"/>
                  <a:pt x="382" y="142"/>
                  <a:pt x="382" y="142"/>
                </a:cubicBezTo>
                <a:cubicBezTo>
                  <a:pt x="386" y="144"/>
                  <a:pt x="386" y="144"/>
                  <a:pt x="386" y="144"/>
                </a:cubicBezTo>
                <a:cubicBezTo>
                  <a:pt x="387" y="148"/>
                  <a:pt x="387" y="148"/>
                  <a:pt x="387" y="148"/>
                </a:cubicBezTo>
                <a:cubicBezTo>
                  <a:pt x="391" y="151"/>
                  <a:pt x="391" y="151"/>
                  <a:pt x="391" y="151"/>
                </a:cubicBezTo>
                <a:cubicBezTo>
                  <a:pt x="389" y="151"/>
                  <a:pt x="389" y="151"/>
                  <a:pt x="389" y="151"/>
                </a:cubicBezTo>
                <a:cubicBezTo>
                  <a:pt x="391" y="153"/>
                  <a:pt x="391" y="153"/>
                  <a:pt x="391" y="153"/>
                </a:cubicBezTo>
                <a:cubicBezTo>
                  <a:pt x="390" y="154"/>
                  <a:pt x="390" y="154"/>
                  <a:pt x="390" y="154"/>
                </a:cubicBezTo>
                <a:cubicBezTo>
                  <a:pt x="395" y="155"/>
                  <a:pt x="395" y="155"/>
                  <a:pt x="395" y="155"/>
                </a:cubicBezTo>
                <a:cubicBezTo>
                  <a:pt x="395" y="157"/>
                  <a:pt x="395" y="157"/>
                  <a:pt x="395" y="157"/>
                </a:cubicBezTo>
                <a:cubicBezTo>
                  <a:pt x="391" y="159"/>
                  <a:pt x="391" y="159"/>
                  <a:pt x="391" y="159"/>
                </a:cubicBezTo>
                <a:lnTo>
                  <a:pt x="394" y="160"/>
                </a:lnTo>
                <a:close/>
                <a:moveTo>
                  <a:pt x="361" y="158"/>
                </a:moveTo>
                <a:cubicBezTo>
                  <a:pt x="362" y="157"/>
                  <a:pt x="362" y="157"/>
                  <a:pt x="362" y="157"/>
                </a:cubicBezTo>
                <a:cubicBezTo>
                  <a:pt x="361" y="157"/>
                  <a:pt x="361" y="157"/>
                  <a:pt x="361" y="157"/>
                </a:cubicBezTo>
                <a:cubicBezTo>
                  <a:pt x="365" y="155"/>
                  <a:pt x="365" y="155"/>
                  <a:pt x="365" y="155"/>
                </a:cubicBezTo>
                <a:cubicBezTo>
                  <a:pt x="362" y="155"/>
                  <a:pt x="362" y="155"/>
                  <a:pt x="362" y="155"/>
                </a:cubicBezTo>
                <a:cubicBezTo>
                  <a:pt x="365" y="153"/>
                  <a:pt x="365" y="153"/>
                  <a:pt x="365" y="153"/>
                </a:cubicBezTo>
                <a:cubicBezTo>
                  <a:pt x="363" y="152"/>
                  <a:pt x="363" y="152"/>
                  <a:pt x="363" y="152"/>
                </a:cubicBezTo>
                <a:cubicBezTo>
                  <a:pt x="362" y="152"/>
                  <a:pt x="362" y="152"/>
                  <a:pt x="362" y="152"/>
                </a:cubicBezTo>
                <a:cubicBezTo>
                  <a:pt x="364" y="151"/>
                  <a:pt x="364" y="151"/>
                  <a:pt x="364" y="151"/>
                </a:cubicBezTo>
                <a:cubicBezTo>
                  <a:pt x="362" y="150"/>
                  <a:pt x="362" y="150"/>
                  <a:pt x="362" y="150"/>
                </a:cubicBezTo>
                <a:cubicBezTo>
                  <a:pt x="364" y="149"/>
                  <a:pt x="364" y="149"/>
                  <a:pt x="364" y="149"/>
                </a:cubicBezTo>
                <a:cubicBezTo>
                  <a:pt x="367" y="149"/>
                  <a:pt x="367" y="149"/>
                  <a:pt x="367" y="149"/>
                </a:cubicBezTo>
                <a:cubicBezTo>
                  <a:pt x="368" y="148"/>
                  <a:pt x="368" y="148"/>
                  <a:pt x="368" y="148"/>
                </a:cubicBezTo>
                <a:cubicBezTo>
                  <a:pt x="366" y="147"/>
                  <a:pt x="366" y="147"/>
                  <a:pt x="366" y="147"/>
                </a:cubicBezTo>
                <a:cubicBezTo>
                  <a:pt x="368" y="145"/>
                  <a:pt x="368" y="145"/>
                  <a:pt x="368" y="145"/>
                </a:cubicBezTo>
                <a:cubicBezTo>
                  <a:pt x="370" y="145"/>
                  <a:pt x="370" y="145"/>
                  <a:pt x="370" y="145"/>
                </a:cubicBezTo>
                <a:cubicBezTo>
                  <a:pt x="370" y="146"/>
                  <a:pt x="370" y="146"/>
                  <a:pt x="370" y="146"/>
                </a:cubicBezTo>
                <a:cubicBezTo>
                  <a:pt x="370" y="145"/>
                  <a:pt x="370" y="145"/>
                  <a:pt x="370" y="145"/>
                </a:cubicBezTo>
                <a:cubicBezTo>
                  <a:pt x="371" y="146"/>
                  <a:pt x="371" y="146"/>
                  <a:pt x="371" y="146"/>
                </a:cubicBezTo>
                <a:cubicBezTo>
                  <a:pt x="374" y="145"/>
                  <a:pt x="374" y="145"/>
                  <a:pt x="374" y="145"/>
                </a:cubicBezTo>
                <a:cubicBezTo>
                  <a:pt x="375" y="148"/>
                  <a:pt x="375" y="148"/>
                  <a:pt x="375" y="148"/>
                </a:cubicBezTo>
                <a:cubicBezTo>
                  <a:pt x="373" y="150"/>
                  <a:pt x="373" y="150"/>
                  <a:pt x="373" y="150"/>
                </a:cubicBezTo>
                <a:cubicBezTo>
                  <a:pt x="372" y="157"/>
                  <a:pt x="372" y="157"/>
                  <a:pt x="372" y="157"/>
                </a:cubicBezTo>
                <a:cubicBezTo>
                  <a:pt x="361" y="159"/>
                  <a:pt x="361" y="159"/>
                  <a:pt x="361" y="159"/>
                </a:cubicBezTo>
                <a:cubicBezTo>
                  <a:pt x="362" y="158"/>
                  <a:pt x="362" y="158"/>
                  <a:pt x="362" y="158"/>
                </a:cubicBezTo>
                <a:lnTo>
                  <a:pt x="361" y="158"/>
                </a:lnTo>
                <a:close/>
                <a:moveTo>
                  <a:pt x="336" y="112"/>
                </a:moveTo>
                <a:cubicBezTo>
                  <a:pt x="338" y="111"/>
                  <a:pt x="338" y="111"/>
                  <a:pt x="338" y="111"/>
                </a:cubicBezTo>
                <a:cubicBezTo>
                  <a:pt x="332" y="110"/>
                  <a:pt x="332" y="110"/>
                  <a:pt x="332" y="110"/>
                </a:cubicBezTo>
                <a:cubicBezTo>
                  <a:pt x="338" y="108"/>
                  <a:pt x="338" y="108"/>
                  <a:pt x="338" y="108"/>
                </a:cubicBezTo>
                <a:cubicBezTo>
                  <a:pt x="336" y="109"/>
                  <a:pt x="336" y="109"/>
                  <a:pt x="336" y="109"/>
                </a:cubicBezTo>
                <a:cubicBezTo>
                  <a:pt x="338" y="108"/>
                  <a:pt x="338" y="108"/>
                  <a:pt x="338" y="108"/>
                </a:cubicBezTo>
                <a:cubicBezTo>
                  <a:pt x="337" y="107"/>
                  <a:pt x="337" y="107"/>
                  <a:pt x="337" y="107"/>
                </a:cubicBezTo>
                <a:cubicBezTo>
                  <a:pt x="331" y="107"/>
                  <a:pt x="331" y="107"/>
                  <a:pt x="331" y="107"/>
                </a:cubicBezTo>
                <a:cubicBezTo>
                  <a:pt x="333" y="107"/>
                  <a:pt x="333" y="107"/>
                  <a:pt x="333" y="107"/>
                </a:cubicBezTo>
                <a:cubicBezTo>
                  <a:pt x="333" y="106"/>
                  <a:pt x="333" y="106"/>
                  <a:pt x="333" y="106"/>
                </a:cubicBezTo>
                <a:cubicBezTo>
                  <a:pt x="335" y="107"/>
                  <a:pt x="335" y="107"/>
                  <a:pt x="335" y="107"/>
                </a:cubicBezTo>
                <a:cubicBezTo>
                  <a:pt x="334" y="106"/>
                  <a:pt x="334" y="106"/>
                  <a:pt x="334" y="106"/>
                </a:cubicBezTo>
                <a:cubicBezTo>
                  <a:pt x="334" y="105"/>
                  <a:pt x="334" y="105"/>
                  <a:pt x="334" y="105"/>
                </a:cubicBezTo>
                <a:cubicBezTo>
                  <a:pt x="337" y="106"/>
                  <a:pt x="337" y="106"/>
                  <a:pt x="337" y="106"/>
                </a:cubicBezTo>
                <a:cubicBezTo>
                  <a:pt x="336" y="105"/>
                  <a:pt x="336" y="105"/>
                  <a:pt x="336" y="105"/>
                </a:cubicBezTo>
                <a:cubicBezTo>
                  <a:pt x="337" y="105"/>
                  <a:pt x="337" y="105"/>
                  <a:pt x="337" y="105"/>
                </a:cubicBezTo>
                <a:cubicBezTo>
                  <a:pt x="336" y="104"/>
                  <a:pt x="336" y="104"/>
                  <a:pt x="336" y="104"/>
                </a:cubicBezTo>
                <a:cubicBezTo>
                  <a:pt x="340" y="106"/>
                  <a:pt x="340" y="106"/>
                  <a:pt x="340" y="106"/>
                </a:cubicBezTo>
                <a:cubicBezTo>
                  <a:pt x="339" y="106"/>
                  <a:pt x="339" y="106"/>
                  <a:pt x="339" y="106"/>
                </a:cubicBezTo>
                <a:cubicBezTo>
                  <a:pt x="340" y="108"/>
                  <a:pt x="340" y="108"/>
                  <a:pt x="340" y="108"/>
                </a:cubicBezTo>
                <a:cubicBezTo>
                  <a:pt x="341" y="107"/>
                  <a:pt x="341" y="107"/>
                  <a:pt x="341" y="107"/>
                </a:cubicBezTo>
                <a:cubicBezTo>
                  <a:pt x="342" y="107"/>
                  <a:pt x="342" y="107"/>
                  <a:pt x="342" y="107"/>
                </a:cubicBezTo>
                <a:cubicBezTo>
                  <a:pt x="343" y="105"/>
                  <a:pt x="343" y="105"/>
                  <a:pt x="343" y="105"/>
                </a:cubicBezTo>
                <a:cubicBezTo>
                  <a:pt x="344" y="106"/>
                  <a:pt x="344" y="106"/>
                  <a:pt x="344" y="106"/>
                </a:cubicBezTo>
                <a:cubicBezTo>
                  <a:pt x="346" y="105"/>
                  <a:pt x="346" y="105"/>
                  <a:pt x="346" y="105"/>
                </a:cubicBezTo>
                <a:cubicBezTo>
                  <a:pt x="348" y="107"/>
                  <a:pt x="348" y="107"/>
                  <a:pt x="348" y="107"/>
                </a:cubicBezTo>
                <a:cubicBezTo>
                  <a:pt x="348" y="105"/>
                  <a:pt x="348" y="105"/>
                  <a:pt x="348" y="105"/>
                </a:cubicBezTo>
                <a:cubicBezTo>
                  <a:pt x="352" y="105"/>
                  <a:pt x="352" y="105"/>
                  <a:pt x="352" y="105"/>
                </a:cubicBezTo>
                <a:cubicBezTo>
                  <a:pt x="352" y="104"/>
                  <a:pt x="352" y="104"/>
                  <a:pt x="352" y="104"/>
                </a:cubicBezTo>
                <a:cubicBezTo>
                  <a:pt x="353" y="104"/>
                  <a:pt x="353" y="104"/>
                  <a:pt x="353" y="104"/>
                </a:cubicBezTo>
                <a:cubicBezTo>
                  <a:pt x="354" y="105"/>
                  <a:pt x="354" y="105"/>
                  <a:pt x="354" y="105"/>
                </a:cubicBezTo>
                <a:cubicBezTo>
                  <a:pt x="357" y="104"/>
                  <a:pt x="357" y="104"/>
                  <a:pt x="357" y="104"/>
                </a:cubicBezTo>
                <a:cubicBezTo>
                  <a:pt x="356" y="106"/>
                  <a:pt x="356" y="106"/>
                  <a:pt x="356" y="106"/>
                </a:cubicBezTo>
                <a:cubicBezTo>
                  <a:pt x="359" y="108"/>
                  <a:pt x="359" y="108"/>
                  <a:pt x="359" y="108"/>
                </a:cubicBezTo>
                <a:cubicBezTo>
                  <a:pt x="355" y="112"/>
                  <a:pt x="355" y="112"/>
                  <a:pt x="355" y="112"/>
                </a:cubicBezTo>
                <a:cubicBezTo>
                  <a:pt x="354" y="111"/>
                  <a:pt x="354" y="111"/>
                  <a:pt x="354" y="111"/>
                </a:cubicBezTo>
                <a:cubicBezTo>
                  <a:pt x="344" y="115"/>
                  <a:pt x="344" y="115"/>
                  <a:pt x="344" y="115"/>
                </a:cubicBezTo>
                <a:cubicBezTo>
                  <a:pt x="341" y="114"/>
                  <a:pt x="341" y="114"/>
                  <a:pt x="341" y="114"/>
                </a:cubicBezTo>
                <a:cubicBezTo>
                  <a:pt x="335" y="113"/>
                  <a:pt x="335" y="113"/>
                  <a:pt x="335" y="113"/>
                </a:cubicBezTo>
                <a:cubicBezTo>
                  <a:pt x="335" y="112"/>
                  <a:pt x="335" y="112"/>
                  <a:pt x="335" y="112"/>
                </a:cubicBezTo>
                <a:cubicBezTo>
                  <a:pt x="337" y="112"/>
                  <a:pt x="337" y="112"/>
                  <a:pt x="337" y="112"/>
                </a:cubicBezTo>
                <a:lnTo>
                  <a:pt x="336" y="112"/>
                </a:lnTo>
                <a:close/>
                <a:moveTo>
                  <a:pt x="358" y="63"/>
                </a:moveTo>
                <a:cubicBezTo>
                  <a:pt x="353" y="64"/>
                  <a:pt x="353" y="64"/>
                  <a:pt x="353" y="64"/>
                </a:cubicBezTo>
                <a:cubicBezTo>
                  <a:pt x="353" y="65"/>
                  <a:pt x="353" y="65"/>
                  <a:pt x="353" y="65"/>
                </a:cubicBezTo>
                <a:cubicBezTo>
                  <a:pt x="353" y="65"/>
                  <a:pt x="353" y="65"/>
                  <a:pt x="353" y="65"/>
                </a:cubicBezTo>
                <a:cubicBezTo>
                  <a:pt x="350" y="67"/>
                  <a:pt x="350" y="67"/>
                  <a:pt x="350" y="67"/>
                </a:cubicBezTo>
                <a:cubicBezTo>
                  <a:pt x="353" y="66"/>
                  <a:pt x="353" y="66"/>
                  <a:pt x="353" y="66"/>
                </a:cubicBezTo>
                <a:cubicBezTo>
                  <a:pt x="356" y="67"/>
                  <a:pt x="356" y="67"/>
                  <a:pt x="356" y="67"/>
                </a:cubicBezTo>
                <a:cubicBezTo>
                  <a:pt x="353" y="67"/>
                  <a:pt x="353" y="67"/>
                  <a:pt x="353" y="67"/>
                </a:cubicBezTo>
                <a:cubicBezTo>
                  <a:pt x="354" y="68"/>
                  <a:pt x="354" y="68"/>
                  <a:pt x="354" y="68"/>
                </a:cubicBezTo>
                <a:cubicBezTo>
                  <a:pt x="353" y="68"/>
                  <a:pt x="353" y="68"/>
                  <a:pt x="353" y="68"/>
                </a:cubicBezTo>
                <a:cubicBezTo>
                  <a:pt x="357" y="69"/>
                  <a:pt x="357" y="69"/>
                  <a:pt x="357" y="69"/>
                </a:cubicBezTo>
                <a:cubicBezTo>
                  <a:pt x="357" y="69"/>
                  <a:pt x="357" y="69"/>
                  <a:pt x="357" y="69"/>
                </a:cubicBezTo>
                <a:cubicBezTo>
                  <a:pt x="347" y="70"/>
                  <a:pt x="347" y="70"/>
                  <a:pt x="347" y="70"/>
                </a:cubicBezTo>
                <a:cubicBezTo>
                  <a:pt x="349" y="72"/>
                  <a:pt x="349" y="72"/>
                  <a:pt x="349" y="72"/>
                </a:cubicBezTo>
                <a:cubicBezTo>
                  <a:pt x="353" y="72"/>
                  <a:pt x="353" y="72"/>
                  <a:pt x="353" y="72"/>
                </a:cubicBezTo>
                <a:cubicBezTo>
                  <a:pt x="350" y="73"/>
                  <a:pt x="350" y="73"/>
                  <a:pt x="350" y="73"/>
                </a:cubicBezTo>
                <a:cubicBezTo>
                  <a:pt x="353" y="73"/>
                  <a:pt x="353" y="73"/>
                  <a:pt x="353" y="73"/>
                </a:cubicBezTo>
                <a:cubicBezTo>
                  <a:pt x="353" y="75"/>
                  <a:pt x="353" y="75"/>
                  <a:pt x="353" y="75"/>
                </a:cubicBezTo>
                <a:cubicBezTo>
                  <a:pt x="347" y="74"/>
                  <a:pt x="347" y="74"/>
                  <a:pt x="347" y="74"/>
                </a:cubicBezTo>
                <a:cubicBezTo>
                  <a:pt x="350" y="75"/>
                  <a:pt x="350" y="75"/>
                  <a:pt x="350" y="75"/>
                </a:cubicBezTo>
                <a:cubicBezTo>
                  <a:pt x="348" y="76"/>
                  <a:pt x="348" y="76"/>
                  <a:pt x="348" y="76"/>
                </a:cubicBezTo>
                <a:cubicBezTo>
                  <a:pt x="350" y="76"/>
                  <a:pt x="350" y="76"/>
                  <a:pt x="350" y="76"/>
                </a:cubicBezTo>
                <a:cubicBezTo>
                  <a:pt x="349" y="77"/>
                  <a:pt x="349" y="77"/>
                  <a:pt x="349" y="77"/>
                </a:cubicBezTo>
                <a:cubicBezTo>
                  <a:pt x="353" y="78"/>
                  <a:pt x="353" y="78"/>
                  <a:pt x="353" y="78"/>
                </a:cubicBezTo>
                <a:cubicBezTo>
                  <a:pt x="346" y="77"/>
                  <a:pt x="346" y="77"/>
                  <a:pt x="346" y="77"/>
                </a:cubicBezTo>
                <a:cubicBezTo>
                  <a:pt x="345" y="78"/>
                  <a:pt x="345" y="78"/>
                  <a:pt x="345" y="78"/>
                </a:cubicBezTo>
                <a:cubicBezTo>
                  <a:pt x="349" y="79"/>
                  <a:pt x="349" y="79"/>
                  <a:pt x="349" y="79"/>
                </a:cubicBezTo>
                <a:cubicBezTo>
                  <a:pt x="349" y="80"/>
                  <a:pt x="349" y="80"/>
                  <a:pt x="349" y="80"/>
                </a:cubicBezTo>
                <a:cubicBezTo>
                  <a:pt x="344" y="81"/>
                  <a:pt x="344" y="81"/>
                  <a:pt x="344" y="81"/>
                </a:cubicBezTo>
                <a:cubicBezTo>
                  <a:pt x="341" y="79"/>
                  <a:pt x="341" y="79"/>
                  <a:pt x="341" y="79"/>
                </a:cubicBezTo>
                <a:cubicBezTo>
                  <a:pt x="336" y="81"/>
                  <a:pt x="336" y="81"/>
                  <a:pt x="336" y="81"/>
                </a:cubicBezTo>
                <a:cubicBezTo>
                  <a:pt x="334" y="81"/>
                  <a:pt x="334" y="81"/>
                  <a:pt x="334" y="81"/>
                </a:cubicBezTo>
                <a:cubicBezTo>
                  <a:pt x="338" y="82"/>
                  <a:pt x="338" y="82"/>
                  <a:pt x="338" y="82"/>
                </a:cubicBezTo>
                <a:cubicBezTo>
                  <a:pt x="334" y="83"/>
                  <a:pt x="334" y="83"/>
                  <a:pt x="334" y="83"/>
                </a:cubicBezTo>
                <a:cubicBezTo>
                  <a:pt x="338" y="83"/>
                  <a:pt x="338" y="83"/>
                  <a:pt x="338" y="83"/>
                </a:cubicBezTo>
                <a:cubicBezTo>
                  <a:pt x="336" y="84"/>
                  <a:pt x="336" y="84"/>
                  <a:pt x="336" y="84"/>
                </a:cubicBezTo>
                <a:cubicBezTo>
                  <a:pt x="336" y="85"/>
                  <a:pt x="336" y="85"/>
                  <a:pt x="336" y="85"/>
                </a:cubicBezTo>
                <a:cubicBezTo>
                  <a:pt x="338" y="84"/>
                  <a:pt x="338" y="84"/>
                  <a:pt x="338" y="84"/>
                </a:cubicBezTo>
                <a:cubicBezTo>
                  <a:pt x="343" y="86"/>
                  <a:pt x="343" y="86"/>
                  <a:pt x="343" y="86"/>
                </a:cubicBezTo>
                <a:cubicBezTo>
                  <a:pt x="341" y="87"/>
                  <a:pt x="341" y="87"/>
                  <a:pt x="341" y="87"/>
                </a:cubicBezTo>
                <a:cubicBezTo>
                  <a:pt x="344" y="86"/>
                  <a:pt x="344" y="86"/>
                  <a:pt x="344" y="86"/>
                </a:cubicBezTo>
                <a:cubicBezTo>
                  <a:pt x="342" y="88"/>
                  <a:pt x="342" y="88"/>
                  <a:pt x="342" y="88"/>
                </a:cubicBezTo>
                <a:cubicBezTo>
                  <a:pt x="344" y="87"/>
                  <a:pt x="344" y="87"/>
                  <a:pt x="344" y="87"/>
                </a:cubicBezTo>
                <a:cubicBezTo>
                  <a:pt x="343" y="89"/>
                  <a:pt x="343" y="89"/>
                  <a:pt x="343" y="89"/>
                </a:cubicBezTo>
                <a:cubicBezTo>
                  <a:pt x="343" y="90"/>
                  <a:pt x="343" y="90"/>
                  <a:pt x="343" y="90"/>
                </a:cubicBezTo>
                <a:cubicBezTo>
                  <a:pt x="341" y="89"/>
                  <a:pt x="341" y="89"/>
                  <a:pt x="341" y="89"/>
                </a:cubicBezTo>
                <a:cubicBezTo>
                  <a:pt x="341" y="90"/>
                  <a:pt x="341" y="90"/>
                  <a:pt x="341" y="90"/>
                </a:cubicBezTo>
                <a:cubicBezTo>
                  <a:pt x="339" y="90"/>
                  <a:pt x="339" y="90"/>
                  <a:pt x="339" y="90"/>
                </a:cubicBezTo>
                <a:cubicBezTo>
                  <a:pt x="337" y="88"/>
                  <a:pt x="337" y="88"/>
                  <a:pt x="337" y="88"/>
                </a:cubicBezTo>
                <a:cubicBezTo>
                  <a:pt x="331" y="86"/>
                  <a:pt x="331" y="86"/>
                  <a:pt x="331" y="86"/>
                </a:cubicBezTo>
                <a:cubicBezTo>
                  <a:pt x="330" y="86"/>
                  <a:pt x="330" y="86"/>
                  <a:pt x="330" y="86"/>
                </a:cubicBezTo>
                <a:cubicBezTo>
                  <a:pt x="331" y="87"/>
                  <a:pt x="331" y="87"/>
                  <a:pt x="331" y="87"/>
                </a:cubicBezTo>
                <a:cubicBezTo>
                  <a:pt x="335" y="88"/>
                  <a:pt x="335" y="88"/>
                  <a:pt x="335" y="88"/>
                </a:cubicBezTo>
                <a:cubicBezTo>
                  <a:pt x="328" y="89"/>
                  <a:pt x="328" y="89"/>
                  <a:pt x="328" y="89"/>
                </a:cubicBezTo>
                <a:cubicBezTo>
                  <a:pt x="328" y="90"/>
                  <a:pt x="328" y="90"/>
                  <a:pt x="328" y="90"/>
                </a:cubicBezTo>
                <a:cubicBezTo>
                  <a:pt x="326" y="90"/>
                  <a:pt x="326" y="90"/>
                  <a:pt x="326" y="90"/>
                </a:cubicBezTo>
                <a:cubicBezTo>
                  <a:pt x="331" y="91"/>
                  <a:pt x="331" y="91"/>
                  <a:pt x="331" y="91"/>
                </a:cubicBezTo>
                <a:cubicBezTo>
                  <a:pt x="328" y="92"/>
                  <a:pt x="328" y="92"/>
                  <a:pt x="328" y="92"/>
                </a:cubicBezTo>
                <a:cubicBezTo>
                  <a:pt x="334" y="91"/>
                  <a:pt x="334" y="91"/>
                  <a:pt x="334" y="91"/>
                </a:cubicBezTo>
                <a:cubicBezTo>
                  <a:pt x="342" y="91"/>
                  <a:pt x="342" y="91"/>
                  <a:pt x="342" y="91"/>
                </a:cubicBezTo>
                <a:cubicBezTo>
                  <a:pt x="330" y="96"/>
                  <a:pt x="330" y="96"/>
                  <a:pt x="330" y="96"/>
                </a:cubicBezTo>
                <a:cubicBezTo>
                  <a:pt x="322" y="97"/>
                  <a:pt x="322" y="97"/>
                  <a:pt x="322" y="97"/>
                </a:cubicBezTo>
                <a:cubicBezTo>
                  <a:pt x="320" y="98"/>
                  <a:pt x="320" y="98"/>
                  <a:pt x="320" y="98"/>
                </a:cubicBezTo>
                <a:cubicBezTo>
                  <a:pt x="317" y="99"/>
                  <a:pt x="317" y="99"/>
                  <a:pt x="317" y="99"/>
                </a:cubicBezTo>
                <a:cubicBezTo>
                  <a:pt x="315" y="97"/>
                  <a:pt x="315" y="97"/>
                  <a:pt x="315" y="97"/>
                </a:cubicBezTo>
                <a:cubicBezTo>
                  <a:pt x="316" y="99"/>
                  <a:pt x="316" y="99"/>
                  <a:pt x="316" y="99"/>
                </a:cubicBezTo>
                <a:cubicBezTo>
                  <a:pt x="313" y="100"/>
                  <a:pt x="313" y="100"/>
                  <a:pt x="313" y="100"/>
                </a:cubicBezTo>
                <a:cubicBezTo>
                  <a:pt x="311" y="102"/>
                  <a:pt x="311" y="102"/>
                  <a:pt x="311" y="102"/>
                </a:cubicBezTo>
                <a:cubicBezTo>
                  <a:pt x="307" y="104"/>
                  <a:pt x="307" y="104"/>
                  <a:pt x="307" y="104"/>
                </a:cubicBezTo>
                <a:cubicBezTo>
                  <a:pt x="305" y="104"/>
                  <a:pt x="305" y="104"/>
                  <a:pt x="305" y="104"/>
                </a:cubicBezTo>
                <a:cubicBezTo>
                  <a:pt x="304" y="106"/>
                  <a:pt x="304" y="106"/>
                  <a:pt x="304" y="106"/>
                </a:cubicBezTo>
                <a:cubicBezTo>
                  <a:pt x="301" y="105"/>
                  <a:pt x="301" y="105"/>
                  <a:pt x="301" y="105"/>
                </a:cubicBezTo>
                <a:cubicBezTo>
                  <a:pt x="300" y="106"/>
                  <a:pt x="300" y="106"/>
                  <a:pt x="300" y="106"/>
                </a:cubicBezTo>
                <a:cubicBezTo>
                  <a:pt x="299" y="106"/>
                  <a:pt x="299" y="106"/>
                  <a:pt x="299" y="106"/>
                </a:cubicBezTo>
                <a:cubicBezTo>
                  <a:pt x="301" y="105"/>
                  <a:pt x="301" y="105"/>
                  <a:pt x="301" y="105"/>
                </a:cubicBezTo>
                <a:cubicBezTo>
                  <a:pt x="300" y="104"/>
                  <a:pt x="300" y="104"/>
                  <a:pt x="300" y="104"/>
                </a:cubicBezTo>
                <a:cubicBezTo>
                  <a:pt x="299" y="106"/>
                  <a:pt x="299" y="106"/>
                  <a:pt x="299" y="106"/>
                </a:cubicBezTo>
                <a:cubicBezTo>
                  <a:pt x="298" y="106"/>
                  <a:pt x="298" y="106"/>
                  <a:pt x="298" y="106"/>
                </a:cubicBezTo>
                <a:cubicBezTo>
                  <a:pt x="297" y="107"/>
                  <a:pt x="297" y="107"/>
                  <a:pt x="297" y="107"/>
                </a:cubicBezTo>
                <a:cubicBezTo>
                  <a:pt x="294" y="107"/>
                  <a:pt x="294" y="107"/>
                  <a:pt x="294" y="107"/>
                </a:cubicBezTo>
                <a:cubicBezTo>
                  <a:pt x="292" y="107"/>
                  <a:pt x="292" y="107"/>
                  <a:pt x="292" y="107"/>
                </a:cubicBezTo>
                <a:cubicBezTo>
                  <a:pt x="293" y="108"/>
                  <a:pt x="293" y="108"/>
                  <a:pt x="293" y="108"/>
                </a:cubicBezTo>
                <a:cubicBezTo>
                  <a:pt x="292" y="109"/>
                  <a:pt x="292" y="109"/>
                  <a:pt x="292" y="109"/>
                </a:cubicBezTo>
                <a:cubicBezTo>
                  <a:pt x="290" y="109"/>
                  <a:pt x="290" y="109"/>
                  <a:pt x="290" y="109"/>
                </a:cubicBezTo>
                <a:cubicBezTo>
                  <a:pt x="289" y="109"/>
                  <a:pt x="289" y="109"/>
                  <a:pt x="289" y="109"/>
                </a:cubicBezTo>
                <a:cubicBezTo>
                  <a:pt x="291" y="111"/>
                  <a:pt x="291" y="111"/>
                  <a:pt x="291" y="111"/>
                </a:cubicBezTo>
                <a:cubicBezTo>
                  <a:pt x="288" y="112"/>
                  <a:pt x="288" y="112"/>
                  <a:pt x="288" y="112"/>
                </a:cubicBezTo>
                <a:cubicBezTo>
                  <a:pt x="289" y="112"/>
                  <a:pt x="289" y="112"/>
                  <a:pt x="289" y="112"/>
                </a:cubicBezTo>
                <a:cubicBezTo>
                  <a:pt x="289" y="114"/>
                  <a:pt x="289" y="114"/>
                  <a:pt x="289" y="114"/>
                </a:cubicBezTo>
                <a:cubicBezTo>
                  <a:pt x="287" y="113"/>
                  <a:pt x="287" y="113"/>
                  <a:pt x="287" y="113"/>
                </a:cubicBezTo>
                <a:cubicBezTo>
                  <a:pt x="289" y="114"/>
                  <a:pt x="289" y="114"/>
                  <a:pt x="289" y="114"/>
                </a:cubicBezTo>
                <a:cubicBezTo>
                  <a:pt x="286" y="115"/>
                  <a:pt x="286" y="115"/>
                  <a:pt x="286" y="115"/>
                </a:cubicBezTo>
                <a:cubicBezTo>
                  <a:pt x="286" y="116"/>
                  <a:pt x="286" y="116"/>
                  <a:pt x="286" y="116"/>
                </a:cubicBezTo>
                <a:cubicBezTo>
                  <a:pt x="284" y="116"/>
                  <a:pt x="284" y="116"/>
                  <a:pt x="284" y="116"/>
                </a:cubicBezTo>
                <a:cubicBezTo>
                  <a:pt x="285" y="116"/>
                  <a:pt x="285" y="116"/>
                  <a:pt x="285" y="116"/>
                </a:cubicBezTo>
                <a:cubicBezTo>
                  <a:pt x="282" y="118"/>
                  <a:pt x="282" y="118"/>
                  <a:pt x="282" y="118"/>
                </a:cubicBezTo>
                <a:cubicBezTo>
                  <a:pt x="283" y="118"/>
                  <a:pt x="283" y="118"/>
                  <a:pt x="283" y="118"/>
                </a:cubicBezTo>
                <a:cubicBezTo>
                  <a:pt x="283" y="121"/>
                  <a:pt x="283" y="121"/>
                  <a:pt x="283" y="121"/>
                </a:cubicBezTo>
                <a:cubicBezTo>
                  <a:pt x="279" y="125"/>
                  <a:pt x="279" y="125"/>
                  <a:pt x="279" y="125"/>
                </a:cubicBezTo>
                <a:cubicBezTo>
                  <a:pt x="277" y="125"/>
                  <a:pt x="277" y="125"/>
                  <a:pt x="277" y="125"/>
                </a:cubicBezTo>
                <a:cubicBezTo>
                  <a:pt x="278" y="127"/>
                  <a:pt x="278" y="127"/>
                  <a:pt x="278" y="127"/>
                </a:cubicBezTo>
                <a:cubicBezTo>
                  <a:pt x="274" y="127"/>
                  <a:pt x="274" y="127"/>
                  <a:pt x="274" y="127"/>
                </a:cubicBezTo>
                <a:cubicBezTo>
                  <a:pt x="273" y="127"/>
                  <a:pt x="273" y="127"/>
                  <a:pt x="273" y="127"/>
                </a:cubicBezTo>
                <a:cubicBezTo>
                  <a:pt x="274" y="125"/>
                  <a:pt x="274" y="125"/>
                  <a:pt x="274" y="125"/>
                </a:cubicBezTo>
                <a:cubicBezTo>
                  <a:pt x="272" y="125"/>
                  <a:pt x="272" y="125"/>
                  <a:pt x="272" y="125"/>
                </a:cubicBezTo>
                <a:cubicBezTo>
                  <a:pt x="273" y="124"/>
                  <a:pt x="273" y="124"/>
                  <a:pt x="273" y="124"/>
                </a:cubicBezTo>
                <a:cubicBezTo>
                  <a:pt x="266" y="124"/>
                  <a:pt x="266" y="124"/>
                  <a:pt x="266" y="124"/>
                </a:cubicBezTo>
                <a:cubicBezTo>
                  <a:pt x="267" y="123"/>
                  <a:pt x="267" y="123"/>
                  <a:pt x="267" y="123"/>
                </a:cubicBezTo>
                <a:cubicBezTo>
                  <a:pt x="264" y="122"/>
                  <a:pt x="264" y="122"/>
                  <a:pt x="264" y="122"/>
                </a:cubicBezTo>
                <a:cubicBezTo>
                  <a:pt x="266" y="122"/>
                  <a:pt x="266" y="122"/>
                  <a:pt x="266" y="122"/>
                </a:cubicBezTo>
                <a:cubicBezTo>
                  <a:pt x="264" y="122"/>
                  <a:pt x="264" y="122"/>
                  <a:pt x="264" y="122"/>
                </a:cubicBezTo>
                <a:cubicBezTo>
                  <a:pt x="265" y="121"/>
                  <a:pt x="265" y="121"/>
                  <a:pt x="265" y="121"/>
                </a:cubicBezTo>
                <a:cubicBezTo>
                  <a:pt x="264" y="120"/>
                  <a:pt x="264" y="120"/>
                  <a:pt x="264" y="120"/>
                </a:cubicBezTo>
                <a:cubicBezTo>
                  <a:pt x="265" y="119"/>
                  <a:pt x="265" y="119"/>
                  <a:pt x="265" y="119"/>
                </a:cubicBezTo>
                <a:cubicBezTo>
                  <a:pt x="263" y="120"/>
                  <a:pt x="263" y="120"/>
                  <a:pt x="263" y="120"/>
                </a:cubicBezTo>
                <a:cubicBezTo>
                  <a:pt x="264" y="119"/>
                  <a:pt x="264" y="119"/>
                  <a:pt x="264" y="119"/>
                </a:cubicBezTo>
                <a:cubicBezTo>
                  <a:pt x="263" y="118"/>
                  <a:pt x="263" y="118"/>
                  <a:pt x="263" y="118"/>
                </a:cubicBezTo>
                <a:cubicBezTo>
                  <a:pt x="264" y="117"/>
                  <a:pt x="264" y="117"/>
                  <a:pt x="264" y="117"/>
                </a:cubicBezTo>
                <a:cubicBezTo>
                  <a:pt x="262" y="116"/>
                  <a:pt x="262" y="116"/>
                  <a:pt x="262" y="116"/>
                </a:cubicBezTo>
                <a:cubicBezTo>
                  <a:pt x="262" y="112"/>
                  <a:pt x="262" y="112"/>
                  <a:pt x="262" y="112"/>
                </a:cubicBezTo>
                <a:cubicBezTo>
                  <a:pt x="266" y="111"/>
                  <a:pt x="266" y="111"/>
                  <a:pt x="266" y="111"/>
                </a:cubicBezTo>
                <a:cubicBezTo>
                  <a:pt x="265" y="110"/>
                  <a:pt x="265" y="110"/>
                  <a:pt x="265" y="110"/>
                </a:cubicBezTo>
                <a:cubicBezTo>
                  <a:pt x="266" y="110"/>
                  <a:pt x="266" y="110"/>
                  <a:pt x="266" y="110"/>
                </a:cubicBezTo>
                <a:cubicBezTo>
                  <a:pt x="265" y="110"/>
                  <a:pt x="265" y="110"/>
                  <a:pt x="265" y="110"/>
                </a:cubicBezTo>
                <a:cubicBezTo>
                  <a:pt x="261" y="112"/>
                  <a:pt x="261" y="112"/>
                  <a:pt x="261" y="112"/>
                </a:cubicBezTo>
                <a:cubicBezTo>
                  <a:pt x="262" y="110"/>
                  <a:pt x="262" y="110"/>
                  <a:pt x="262" y="110"/>
                </a:cubicBezTo>
                <a:cubicBezTo>
                  <a:pt x="262" y="108"/>
                  <a:pt x="262" y="108"/>
                  <a:pt x="262" y="108"/>
                </a:cubicBezTo>
                <a:cubicBezTo>
                  <a:pt x="262" y="108"/>
                  <a:pt x="262" y="108"/>
                  <a:pt x="262" y="108"/>
                </a:cubicBezTo>
                <a:cubicBezTo>
                  <a:pt x="260" y="107"/>
                  <a:pt x="260" y="107"/>
                  <a:pt x="260" y="107"/>
                </a:cubicBezTo>
                <a:cubicBezTo>
                  <a:pt x="262" y="106"/>
                  <a:pt x="262" y="106"/>
                  <a:pt x="262" y="106"/>
                </a:cubicBezTo>
                <a:cubicBezTo>
                  <a:pt x="260" y="106"/>
                  <a:pt x="260" y="106"/>
                  <a:pt x="260" y="106"/>
                </a:cubicBezTo>
                <a:cubicBezTo>
                  <a:pt x="262" y="105"/>
                  <a:pt x="262" y="105"/>
                  <a:pt x="262" y="105"/>
                </a:cubicBezTo>
                <a:cubicBezTo>
                  <a:pt x="261" y="104"/>
                  <a:pt x="261" y="104"/>
                  <a:pt x="261" y="104"/>
                </a:cubicBezTo>
                <a:cubicBezTo>
                  <a:pt x="263" y="103"/>
                  <a:pt x="263" y="103"/>
                  <a:pt x="263" y="103"/>
                </a:cubicBezTo>
                <a:cubicBezTo>
                  <a:pt x="261" y="102"/>
                  <a:pt x="261" y="102"/>
                  <a:pt x="261" y="102"/>
                </a:cubicBezTo>
                <a:cubicBezTo>
                  <a:pt x="263" y="100"/>
                  <a:pt x="263" y="100"/>
                  <a:pt x="263" y="100"/>
                </a:cubicBezTo>
                <a:cubicBezTo>
                  <a:pt x="263" y="100"/>
                  <a:pt x="263" y="100"/>
                  <a:pt x="263" y="100"/>
                </a:cubicBezTo>
                <a:cubicBezTo>
                  <a:pt x="263" y="99"/>
                  <a:pt x="263" y="99"/>
                  <a:pt x="263" y="99"/>
                </a:cubicBezTo>
                <a:cubicBezTo>
                  <a:pt x="265" y="99"/>
                  <a:pt x="265" y="99"/>
                  <a:pt x="265" y="99"/>
                </a:cubicBezTo>
                <a:cubicBezTo>
                  <a:pt x="264" y="98"/>
                  <a:pt x="264" y="98"/>
                  <a:pt x="264" y="98"/>
                </a:cubicBezTo>
                <a:cubicBezTo>
                  <a:pt x="270" y="98"/>
                  <a:pt x="270" y="98"/>
                  <a:pt x="270" y="98"/>
                </a:cubicBezTo>
                <a:cubicBezTo>
                  <a:pt x="269" y="98"/>
                  <a:pt x="269" y="98"/>
                  <a:pt x="269" y="98"/>
                </a:cubicBezTo>
                <a:cubicBezTo>
                  <a:pt x="270" y="97"/>
                  <a:pt x="270" y="97"/>
                  <a:pt x="270" y="97"/>
                </a:cubicBezTo>
                <a:cubicBezTo>
                  <a:pt x="266" y="97"/>
                  <a:pt x="266" y="97"/>
                  <a:pt x="266" y="97"/>
                </a:cubicBezTo>
                <a:cubicBezTo>
                  <a:pt x="270" y="97"/>
                  <a:pt x="270" y="97"/>
                  <a:pt x="270" y="97"/>
                </a:cubicBezTo>
                <a:cubicBezTo>
                  <a:pt x="271" y="95"/>
                  <a:pt x="271" y="95"/>
                  <a:pt x="271" y="95"/>
                </a:cubicBezTo>
                <a:cubicBezTo>
                  <a:pt x="273" y="95"/>
                  <a:pt x="273" y="95"/>
                  <a:pt x="273" y="95"/>
                </a:cubicBezTo>
                <a:cubicBezTo>
                  <a:pt x="272" y="94"/>
                  <a:pt x="272" y="94"/>
                  <a:pt x="272" y="94"/>
                </a:cubicBezTo>
                <a:cubicBezTo>
                  <a:pt x="275" y="92"/>
                  <a:pt x="275" y="92"/>
                  <a:pt x="275" y="92"/>
                </a:cubicBezTo>
                <a:cubicBezTo>
                  <a:pt x="270" y="92"/>
                  <a:pt x="270" y="92"/>
                  <a:pt x="270" y="92"/>
                </a:cubicBezTo>
                <a:cubicBezTo>
                  <a:pt x="266" y="90"/>
                  <a:pt x="266" y="90"/>
                  <a:pt x="266" y="90"/>
                </a:cubicBezTo>
                <a:cubicBezTo>
                  <a:pt x="275" y="91"/>
                  <a:pt x="275" y="91"/>
                  <a:pt x="275" y="91"/>
                </a:cubicBezTo>
                <a:cubicBezTo>
                  <a:pt x="274" y="90"/>
                  <a:pt x="274" y="90"/>
                  <a:pt x="274" y="90"/>
                </a:cubicBezTo>
                <a:cubicBezTo>
                  <a:pt x="275" y="89"/>
                  <a:pt x="275" y="89"/>
                  <a:pt x="275" y="89"/>
                </a:cubicBezTo>
                <a:cubicBezTo>
                  <a:pt x="273" y="89"/>
                  <a:pt x="273" y="89"/>
                  <a:pt x="273" y="89"/>
                </a:cubicBezTo>
                <a:cubicBezTo>
                  <a:pt x="274" y="88"/>
                  <a:pt x="274" y="88"/>
                  <a:pt x="274" y="88"/>
                </a:cubicBezTo>
                <a:cubicBezTo>
                  <a:pt x="272" y="88"/>
                  <a:pt x="272" y="88"/>
                  <a:pt x="272" y="88"/>
                </a:cubicBezTo>
                <a:cubicBezTo>
                  <a:pt x="274" y="87"/>
                  <a:pt x="274" y="87"/>
                  <a:pt x="274" y="87"/>
                </a:cubicBezTo>
                <a:cubicBezTo>
                  <a:pt x="272" y="88"/>
                  <a:pt x="272" y="88"/>
                  <a:pt x="272" y="88"/>
                </a:cubicBezTo>
                <a:cubicBezTo>
                  <a:pt x="274" y="87"/>
                  <a:pt x="274" y="87"/>
                  <a:pt x="274" y="87"/>
                </a:cubicBezTo>
                <a:cubicBezTo>
                  <a:pt x="271" y="87"/>
                  <a:pt x="271" y="87"/>
                  <a:pt x="271" y="87"/>
                </a:cubicBezTo>
                <a:cubicBezTo>
                  <a:pt x="274" y="86"/>
                  <a:pt x="274" y="86"/>
                  <a:pt x="274" y="86"/>
                </a:cubicBezTo>
                <a:cubicBezTo>
                  <a:pt x="271" y="85"/>
                  <a:pt x="271" y="85"/>
                  <a:pt x="271" y="85"/>
                </a:cubicBezTo>
                <a:cubicBezTo>
                  <a:pt x="269" y="86"/>
                  <a:pt x="269" y="86"/>
                  <a:pt x="269" y="86"/>
                </a:cubicBezTo>
                <a:cubicBezTo>
                  <a:pt x="269" y="87"/>
                  <a:pt x="269" y="87"/>
                  <a:pt x="269" y="87"/>
                </a:cubicBezTo>
                <a:cubicBezTo>
                  <a:pt x="265" y="87"/>
                  <a:pt x="265" y="87"/>
                  <a:pt x="265" y="87"/>
                </a:cubicBezTo>
                <a:cubicBezTo>
                  <a:pt x="268" y="85"/>
                  <a:pt x="268" y="85"/>
                  <a:pt x="268" y="85"/>
                </a:cubicBezTo>
                <a:cubicBezTo>
                  <a:pt x="266" y="85"/>
                  <a:pt x="266" y="85"/>
                  <a:pt x="266" y="85"/>
                </a:cubicBezTo>
                <a:cubicBezTo>
                  <a:pt x="269" y="84"/>
                  <a:pt x="269" y="84"/>
                  <a:pt x="269" y="84"/>
                </a:cubicBezTo>
                <a:cubicBezTo>
                  <a:pt x="270" y="83"/>
                  <a:pt x="270" y="83"/>
                  <a:pt x="270" y="83"/>
                </a:cubicBezTo>
                <a:cubicBezTo>
                  <a:pt x="268" y="82"/>
                  <a:pt x="268" y="82"/>
                  <a:pt x="268" y="82"/>
                </a:cubicBezTo>
                <a:cubicBezTo>
                  <a:pt x="270" y="81"/>
                  <a:pt x="270" y="81"/>
                  <a:pt x="270" y="81"/>
                </a:cubicBezTo>
                <a:cubicBezTo>
                  <a:pt x="269" y="81"/>
                  <a:pt x="269" y="81"/>
                  <a:pt x="269" y="81"/>
                </a:cubicBezTo>
                <a:cubicBezTo>
                  <a:pt x="269" y="78"/>
                  <a:pt x="269" y="78"/>
                  <a:pt x="269" y="78"/>
                </a:cubicBezTo>
                <a:cubicBezTo>
                  <a:pt x="268" y="78"/>
                  <a:pt x="268" y="78"/>
                  <a:pt x="268" y="78"/>
                </a:cubicBezTo>
                <a:cubicBezTo>
                  <a:pt x="270" y="78"/>
                  <a:pt x="270" y="78"/>
                  <a:pt x="270" y="78"/>
                </a:cubicBezTo>
                <a:cubicBezTo>
                  <a:pt x="268" y="77"/>
                  <a:pt x="268" y="77"/>
                  <a:pt x="268" y="77"/>
                </a:cubicBezTo>
                <a:cubicBezTo>
                  <a:pt x="270" y="77"/>
                  <a:pt x="270" y="77"/>
                  <a:pt x="270" y="77"/>
                </a:cubicBezTo>
                <a:cubicBezTo>
                  <a:pt x="266" y="75"/>
                  <a:pt x="266" y="75"/>
                  <a:pt x="266" y="75"/>
                </a:cubicBezTo>
                <a:cubicBezTo>
                  <a:pt x="268" y="74"/>
                  <a:pt x="268" y="74"/>
                  <a:pt x="268" y="74"/>
                </a:cubicBezTo>
                <a:cubicBezTo>
                  <a:pt x="267" y="73"/>
                  <a:pt x="267" y="73"/>
                  <a:pt x="267" y="73"/>
                </a:cubicBezTo>
                <a:cubicBezTo>
                  <a:pt x="258" y="72"/>
                  <a:pt x="258" y="72"/>
                  <a:pt x="258" y="72"/>
                </a:cubicBezTo>
                <a:cubicBezTo>
                  <a:pt x="253" y="73"/>
                  <a:pt x="253" y="73"/>
                  <a:pt x="253" y="73"/>
                </a:cubicBezTo>
                <a:cubicBezTo>
                  <a:pt x="250" y="72"/>
                  <a:pt x="250" y="72"/>
                  <a:pt x="250" y="72"/>
                </a:cubicBezTo>
                <a:cubicBezTo>
                  <a:pt x="250" y="73"/>
                  <a:pt x="250" y="73"/>
                  <a:pt x="250" y="73"/>
                </a:cubicBezTo>
                <a:cubicBezTo>
                  <a:pt x="247" y="73"/>
                  <a:pt x="247" y="73"/>
                  <a:pt x="247" y="73"/>
                </a:cubicBezTo>
                <a:cubicBezTo>
                  <a:pt x="245" y="71"/>
                  <a:pt x="245" y="71"/>
                  <a:pt x="245" y="71"/>
                </a:cubicBezTo>
                <a:cubicBezTo>
                  <a:pt x="249" y="70"/>
                  <a:pt x="249" y="70"/>
                  <a:pt x="249" y="70"/>
                </a:cubicBezTo>
                <a:cubicBezTo>
                  <a:pt x="243" y="69"/>
                  <a:pt x="243" y="69"/>
                  <a:pt x="243" y="69"/>
                </a:cubicBezTo>
                <a:cubicBezTo>
                  <a:pt x="255" y="69"/>
                  <a:pt x="255" y="69"/>
                  <a:pt x="255" y="69"/>
                </a:cubicBezTo>
                <a:cubicBezTo>
                  <a:pt x="254" y="68"/>
                  <a:pt x="254" y="68"/>
                  <a:pt x="254" y="68"/>
                </a:cubicBezTo>
                <a:cubicBezTo>
                  <a:pt x="256" y="68"/>
                  <a:pt x="256" y="68"/>
                  <a:pt x="256" y="68"/>
                </a:cubicBezTo>
                <a:cubicBezTo>
                  <a:pt x="256" y="67"/>
                  <a:pt x="256" y="67"/>
                  <a:pt x="256" y="67"/>
                </a:cubicBezTo>
                <a:cubicBezTo>
                  <a:pt x="247" y="68"/>
                  <a:pt x="247" y="68"/>
                  <a:pt x="247" y="68"/>
                </a:cubicBezTo>
                <a:cubicBezTo>
                  <a:pt x="249" y="67"/>
                  <a:pt x="249" y="67"/>
                  <a:pt x="249" y="67"/>
                </a:cubicBezTo>
                <a:cubicBezTo>
                  <a:pt x="246" y="67"/>
                  <a:pt x="246" y="67"/>
                  <a:pt x="246" y="67"/>
                </a:cubicBezTo>
                <a:cubicBezTo>
                  <a:pt x="248" y="67"/>
                  <a:pt x="248" y="67"/>
                  <a:pt x="248" y="67"/>
                </a:cubicBezTo>
                <a:cubicBezTo>
                  <a:pt x="244" y="67"/>
                  <a:pt x="244" y="67"/>
                  <a:pt x="244" y="67"/>
                </a:cubicBezTo>
                <a:cubicBezTo>
                  <a:pt x="243" y="66"/>
                  <a:pt x="243" y="66"/>
                  <a:pt x="243" y="66"/>
                </a:cubicBezTo>
                <a:cubicBezTo>
                  <a:pt x="254" y="63"/>
                  <a:pt x="254" y="63"/>
                  <a:pt x="254" y="63"/>
                </a:cubicBezTo>
                <a:cubicBezTo>
                  <a:pt x="260" y="63"/>
                  <a:pt x="260" y="63"/>
                  <a:pt x="260" y="63"/>
                </a:cubicBezTo>
                <a:cubicBezTo>
                  <a:pt x="263" y="62"/>
                  <a:pt x="263" y="62"/>
                  <a:pt x="263" y="62"/>
                </a:cubicBezTo>
                <a:cubicBezTo>
                  <a:pt x="263" y="61"/>
                  <a:pt x="263" y="61"/>
                  <a:pt x="263" y="61"/>
                </a:cubicBezTo>
                <a:cubicBezTo>
                  <a:pt x="265" y="61"/>
                  <a:pt x="265" y="61"/>
                  <a:pt x="265" y="61"/>
                </a:cubicBezTo>
                <a:cubicBezTo>
                  <a:pt x="264" y="61"/>
                  <a:pt x="264" y="61"/>
                  <a:pt x="264" y="61"/>
                </a:cubicBezTo>
                <a:cubicBezTo>
                  <a:pt x="267" y="60"/>
                  <a:pt x="267" y="60"/>
                  <a:pt x="267" y="60"/>
                </a:cubicBezTo>
                <a:cubicBezTo>
                  <a:pt x="262" y="61"/>
                  <a:pt x="262" y="61"/>
                  <a:pt x="262" y="61"/>
                </a:cubicBezTo>
                <a:cubicBezTo>
                  <a:pt x="260" y="60"/>
                  <a:pt x="260" y="60"/>
                  <a:pt x="260" y="60"/>
                </a:cubicBezTo>
                <a:cubicBezTo>
                  <a:pt x="269" y="58"/>
                  <a:pt x="269" y="58"/>
                  <a:pt x="269" y="58"/>
                </a:cubicBezTo>
                <a:cubicBezTo>
                  <a:pt x="274" y="58"/>
                  <a:pt x="274" y="58"/>
                  <a:pt x="274" y="58"/>
                </a:cubicBezTo>
                <a:cubicBezTo>
                  <a:pt x="274" y="57"/>
                  <a:pt x="274" y="57"/>
                  <a:pt x="274" y="57"/>
                </a:cubicBezTo>
                <a:cubicBezTo>
                  <a:pt x="276" y="57"/>
                  <a:pt x="276" y="57"/>
                  <a:pt x="276" y="57"/>
                </a:cubicBezTo>
                <a:cubicBezTo>
                  <a:pt x="275" y="56"/>
                  <a:pt x="275" y="56"/>
                  <a:pt x="275" y="56"/>
                </a:cubicBezTo>
                <a:cubicBezTo>
                  <a:pt x="278" y="56"/>
                  <a:pt x="278" y="56"/>
                  <a:pt x="278" y="56"/>
                </a:cubicBezTo>
                <a:cubicBezTo>
                  <a:pt x="283" y="57"/>
                  <a:pt x="283" y="57"/>
                  <a:pt x="283" y="57"/>
                </a:cubicBezTo>
                <a:cubicBezTo>
                  <a:pt x="279" y="56"/>
                  <a:pt x="279" y="56"/>
                  <a:pt x="279" y="56"/>
                </a:cubicBezTo>
                <a:cubicBezTo>
                  <a:pt x="290" y="55"/>
                  <a:pt x="290" y="55"/>
                  <a:pt x="290" y="55"/>
                </a:cubicBezTo>
                <a:cubicBezTo>
                  <a:pt x="291" y="56"/>
                  <a:pt x="291" y="56"/>
                  <a:pt x="291" y="56"/>
                </a:cubicBezTo>
                <a:cubicBezTo>
                  <a:pt x="290" y="57"/>
                  <a:pt x="290" y="57"/>
                  <a:pt x="290" y="57"/>
                </a:cubicBezTo>
                <a:cubicBezTo>
                  <a:pt x="292" y="56"/>
                  <a:pt x="292" y="56"/>
                  <a:pt x="292" y="56"/>
                </a:cubicBezTo>
                <a:cubicBezTo>
                  <a:pt x="297" y="56"/>
                  <a:pt x="297" y="56"/>
                  <a:pt x="297" y="56"/>
                </a:cubicBezTo>
                <a:cubicBezTo>
                  <a:pt x="296" y="56"/>
                  <a:pt x="296" y="56"/>
                  <a:pt x="296" y="56"/>
                </a:cubicBezTo>
                <a:cubicBezTo>
                  <a:pt x="299" y="56"/>
                  <a:pt x="299" y="56"/>
                  <a:pt x="299" y="56"/>
                </a:cubicBezTo>
                <a:cubicBezTo>
                  <a:pt x="297" y="54"/>
                  <a:pt x="297" y="54"/>
                  <a:pt x="297" y="54"/>
                </a:cubicBezTo>
                <a:cubicBezTo>
                  <a:pt x="308" y="56"/>
                  <a:pt x="308" y="56"/>
                  <a:pt x="308" y="56"/>
                </a:cubicBezTo>
                <a:cubicBezTo>
                  <a:pt x="309" y="56"/>
                  <a:pt x="309" y="56"/>
                  <a:pt x="309" y="56"/>
                </a:cubicBezTo>
                <a:cubicBezTo>
                  <a:pt x="308" y="56"/>
                  <a:pt x="308" y="56"/>
                  <a:pt x="308" y="56"/>
                </a:cubicBezTo>
                <a:cubicBezTo>
                  <a:pt x="304" y="54"/>
                  <a:pt x="304" y="54"/>
                  <a:pt x="304" y="54"/>
                </a:cubicBezTo>
                <a:cubicBezTo>
                  <a:pt x="309" y="55"/>
                  <a:pt x="309" y="55"/>
                  <a:pt x="309" y="55"/>
                </a:cubicBezTo>
                <a:cubicBezTo>
                  <a:pt x="309" y="55"/>
                  <a:pt x="309" y="55"/>
                  <a:pt x="309" y="55"/>
                </a:cubicBezTo>
                <a:cubicBezTo>
                  <a:pt x="313" y="55"/>
                  <a:pt x="313" y="55"/>
                  <a:pt x="313" y="55"/>
                </a:cubicBezTo>
                <a:cubicBezTo>
                  <a:pt x="308" y="54"/>
                  <a:pt x="308" y="54"/>
                  <a:pt x="308" y="54"/>
                </a:cubicBezTo>
                <a:cubicBezTo>
                  <a:pt x="318" y="54"/>
                  <a:pt x="318" y="54"/>
                  <a:pt x="318" y="54"/>
                </a:cubicBezTo>
                <a:cubicBezTo>
                  <a:pt x="309" y="53"/>
                  <a:pt x="309" y="53"/>
                  <a:pt x="309" y="53"/>
                </a:cubicBezTo>
                <a:cubicBezTo>
                  <a:pt x="314" y="53"/>
                  <a:pt x="314" y="53"/>
                  <a:pt x="314" y="53"/>
                </a:cubicBezTo>
                <a:cubicBezTo>
                  <a:pt x="321" y="54"/>
                  <a:pt x="321" y="54"/>
                  <a:pt x="321" y="54"/>
                </a:cubicBezTo>
                <a:cubicBezTo>
                  <a:pt x="320" y="53"/>
                  <a:pt x="320" y="53"/>
                  <a:pt x="320" y="53"/>
                </a:cubicBezTo>
                <a:cubicBezTo>
                  <a:pt x="324" y="53"/>
                  <a:pt x="324" y="53"/>
                  <a:pt x="324" y="53"/>
                </a:cubicBezTo>
                <a:cubicBezTo>
                  <a:pt x="322" y="52"/>
                  <a:pt x="322" y="52"/>
                  <a:pt x="322" y="52"/>
                </a:cubicBezTo>
                <a:cubicBezTo>
                  <a:pt x="338" y="52"/>
                  <a:pt x="338" y="52"/>
                  <a:pt x="338" y="52"/>
                </a:cubicBezTo>
                <a:cubicBezTo>
                  <a:pt x="346" y="53"/>
                  <a:pt x="346" y="53"/>
                  <a:pt x="346" y="53"/>
                </a:cubicBezTo>
                <a:cubicBezTo>
                  <a:pt x="331" y="53"/>
                  <a:pt x="331" y="53"/>
                  <a:pt x="331" y="53"/>
                </a:cubicBezTo>
                <a:cubicBezTo>
                  <a:pt x="333" y="53"/>
                  <a:pt x="333" y="53"/>
                  <a:pt x="333" y="53"/>
                </a:cubicBezTo>
                <a:cubicBezTo>
                  <a:pt x="327" y="54"/>
                  <a:pt x="327" y="54"/>
                  <a:pt x="327" y="54"/>
                </a:cubicBezTo>
                <a:cubicBezTo>
                  <a:pt x="348" y="53"/>
                  <a:pt x="348" y="53"/>
                  <a:pt x="348" y="53"/>
                </a:cubicBezTo>
                <a:cubicBezTo>
                  <a:pt x="349" y="53"/>
                  <a:pt x="349" y="53"/>
                  <a:pt x="349" y="53"/>
                </a:cubicBezTo>
                <a:cubicBezTo>
                  <a:pt x="346" y="54"/>
                  <a:pt x="346" y="54"/>
                  <a:pt x="346" y="54"/>
                </a:cubicBezTo>
                <a:cubicBezTo>
                  <a:pt x="356" y="54"/>
                  <a:pt x="356" y="54"/>
                  <a:pt x="356" y="54"/>
                </a:cubicBezTo>
                <a:cubicBezTo>
                  <a:pt x="347" y="55"/>
                  <a:pt x="347" y="55"/>
                  <a:pt x="347" y="55"/>
                </a:cubicBezTo>
                <a:cubicBezTo>
                  <a:pt x="334" y="55"/>
                  <a:pt x="334" y="55"/>
                  <a:pt x="334" y="55"/>
                </a:cubicBezTo>
                <a:cubicBezTo>
                  <a:pt x="336" y="56"/>
                  <a:pt x="336" y="56"/>
                  <a:pt x="336" y="56"/>
                </a:cubicBezTo>
                <a:cubicBezTo>
                  <a:pt x="331" y="56"/>
                  <a:pt x="331" y="56"/>
                  <a:pt x="331" y="56"/>
                </a:cubicBezTo>
                <a:cubicBezTo>
                  <a:pt x="346" y="56"/>
                  <a:pt x="346" y="56"/>
                  <a:pt x="346" y="56"/>
                </a:cubicBezTo>
                <a:cubicBezTo>
                  <a:pt x="347" y="56"/>
                  <a:pt x="347" y="56"/>
                  <a:pt x="347" y="56"/>
                </a:cubicBezTo>
                <a:cubicBezTo>
                  <a:pt x="343" y="57"/>
                  <a:pt x="343" y="57"/>
                  <a:pt x="343" y="57"/>
                </a:cubicBezTo>
                <a:cubicBezTo>
                  <a:pt x="353" y="56"/>
                  <a:pt x="353" y="56"/>
                  <a:pt x="353" y="56"/>
                </a:cubicBezTo>
                <a:cubicBezTo>
                  <a:pt x="354" y="56"/>
                  <a:pt x="354" y="56"/>
                  <a:pt x="354" y="56"/>
                </a:cubicBezTo>
                <a:cubicBezTo>
                  <a:pt x="353" y="57"/>
                  <a:pt x="353" y="57"/>
                  <a:pt x="353" y="57"/>
                </a:cubicBezTo>
                <a:cubicBezTo>
                  <a:pt x="347" y="60"/>
                  <a:pt x="347" y="60"/>
                  <a:pt x="347" y="60"/>
                </a:cubicBezTo>
                <a:cubicBezTo>
                  <a:pt x="358" y="56"/>
                  <a:pt x="358" y="56"/>
                  <a:pt x="358" y="56"/>
                </a:cubicBezTo>
                <a:cubicBezTo>
                  <a:pt x="357" y="57"/>
                  <a:pt x="357" y="57"/>
                  <a:pt x="357" y="57"/>
                </a:cubicBezTo>
                <a:cubicBezTo>
                  <a:pt x="362" y="57"/>
                  <a:pt x="362" y="57"/>
                  <a:pt x="362" y="57"/>
                </a:cubicBezTo>
                <a:cubicBezTo>
                  <a:pt x="364" y="56"/>
                  <a:pt x="364" y="56"/>
                  <a:pt x="364" y="56"/>
                </a:cubicBezTo>
                <a:cubicBezTo>
                  <a:pt x="369" y="56"/>
                  <a:pt x="369" y="56"/>
                  <a:pt x="369" y="56"/>
                </a:cubicBezTo>
                <a:cubicBezTo>
                  <a:pt x="374" y="57"/>
                  <a:pt x="374" y="57"/>
                  <a:pt x="374" y="57"/>
                </a:cubicBezTo>
                <a:cubicBezTo>
                  <a:pt x="368" y="58"/>
                  <a:pt x="368" y="58"/>
                  <a:pt x="368" y="58"/>
                </a:cubicBezTo>
                <a:cubicBezTo>
                  <a:pt x="368" y="59"/>
                  <a:pt x="368" y="59"/>
                  <a:pt x="368" y="59"/>
                </a:cubicBezTo>
                <a:cubicBezTo>
                  <a:pt x="354" y="59"/>
                  <a:pt x="354" y="59"/>
                  <a:pt x="354" y="59"/>
                </a:cubicBezTo>
                <a:cubicBezTo>
                  <a:pt x="365" y="59"/>
                  <a:pt x="365" y="59"/>
                  <a:pt x="365" y="59"/>
                </a:cubicBezTo>
                <a:cubicBezTo>
                  <a:pt x="358" y="60"/>
                  <a:pt x="358" y="60"/>
                  <a:pt x="358" y="60"/>
                </a:cubicBezTo>
                <a:cubicBezTo>
                  <a:pt x="359" y="60"/>
                  <a:pt x="359" y="60"/>
                  <a:pt x="359" y="60"/>
                </a:cubicBezTo>
                <a:cubicBezTo>
                  <a:pt x="357" y="61"/>
                  <a:pt x="357" y="61"/>
                  <a:pt x="357" y="61"/>
                </a:cubicBezTo>
                <a:cubicBezTo>
                  <a:pt x="357" y="60"/>
                  <a:pt x="357" y="60"/>
                  <a:pt x="357" y="60"/>
                </a:cubicBezTo>
                <a:cubicBezTo>
                  <a:pt x="356" y="61"/>
                  <a:pt x="356" y="61"/>
                  <a:pt x="356" y="61"/>
                </a:cubicBezTo>
                <a:cubicBezTo>
                  <a:pt x="356" y="62"/>
                  <a:pt x="356" y="62"/>
                  <a:pt x="356" y="62"/>
                </a:cubicBezTo>
                <a:cubicBezTo>
                  <a:pt x="362" y="61"/>
                  <a:pt x="362" y="61"/>
                  <a:pt x="362" y="61"/>
                </a:cubicBezTo>
                <a:cubicBezTo>
                  <a:pt x="357" y="62"/>
                  <a:pt x="357" y="62"/>
                  <a:pt x="357" y="62"/>
                </a:cubicBezTo>
                <a:cubicBezTo>
                  <a:pt x="356" y="63"/>
                  <a:pt x="356" y="63"/>
                  <a:pt x="356" y="63"/>
                </a:cubicBezTo>
                <a:lnTo>
                  <a:pt x="358" y="63"/>
                </a:lnTo>
                <a:close/>
                <a:moveTo>
                  <a:pt x="242" y="63"/>
                </a:moveTo>
                <a:cubicBezTo>
                  <a:pt x="235" y="63"/>
                  <a:pt x="235" y="63"/>
                  <a:pt x="235" y="63"/>
                </a:cubicBezTo>
                <a:cubicBezTo>
                  <a:pt x="239" y="63"/>
                  <a:pt x="239" y="63"/>
                  <a:pt x="239" y="63"/>
                </a:cubicBezTo>
                <a:cubicBezTo>
                  <a:pt x="234" y="64"/>
                  <a:pt x="234" y="64"/>
                  <a:pt x="234" y="64"/>
                </a:cubicBezTo>
                <a:cubicBezTo>
                  <a:pt x="239" y="64"/>
                  <a:pt x="239" y="64"/>
                  <a:pt x="239" y="64"/>
                </a:cubicBezTo>
                <a:cubicBezTo>
                  <a:pt x="240" y="65"/>
                  <a:pt x="240" y="65"/>
                  <a:pt x="240" y="65"/>
                </a:cubicBezTo>
                <a:cubicBezTo>
                  <a:pt x="236" y="65"/>
                  <a:pt x="236" y="65"/>
                  <a:pt x="236" y="65"/>
                </a:cubicBezTo>
                <a:cubicBezTo>
                  <a:pt x="238" y="66"/>
                  <a:pt x="238" y="66"/>
                  <a:pt x="238" y="66"/>
                </a:cubicBezTo>
                <a:cubicBezTo>
                  <a:pt x="234" y="66"/>
                  <a:pt x="234" y="66"/>
                  <a:pt x="234" y="66"/>
                </a:cubicBezTo>
                <a:cubicBezTo>
                  <a:pt x="237" y="66"/>
                  <a:pt x="237" y="66"/>
                  <a:pt x="237" y="66"/>
                </a:cubicBezTo>
                <a:cubicBezTo>
                  <a:pt x="235" y="67"/>
                  <a:pt x="235" y="67"/>
                  <a:pt x="235" y="67"/>
                </a:cubicBezTo>
                <a:cubicBezTo>
                  <a:pt x="231" y="67"/>
                  <a:pt x="231" y="67"/>
                  <a:pt x="231" y="67"/>
                </a:cubicBezTo>
                <a:cubicBezTo>
                  <a:pt x="231" y="68"/>
                  <a:pt x="231" y="68"/>
                  <a:pt x="231" y="68"/>
                </a:cubicBezTo>
                <a:cubicBezTo>
                  <a:pt x="228" y="69"/>
                  <a:pt x="228" y="69"/>
                  <a:pt x="228" y="69"/>
                </a:cubicBezTo>
                <a:cubicBezTo>
                  <a:pt x="221" y="68"/>
                  <a:pt x="221" y="68"/>
                  <a:pt x="221" y="68"/>
                </a:cubicBezTo>
                <a:cubicBezTo>
                  <a:pt x="222" y="69"/>
                  <a:pt x="222" y="69"/>
                  <a:pt x="222" y="69"/>
                </a:cubicBezTo>
                <a:cubicBezTo>
                  <a:pt x="220" y="69"/>
                  <a:pt x="220" y="69"/>
                  <a:pt x="220" y="69"/>
                </a:cubicBezTo>
                <a:cubicBezTo>
                  <a:pt x="220" y="69"/>
                  <a:pt x="220" y="69"/>
                  <a:pt x="220" y="69"/>
                </a:cubicBezTo>
                <a:cubicBezTo>
                  <a:pt x="225" y="70"/>
                  <a:pt x="225" y="70"/>
                  <a:pt x="225" y="70"/>
                </a:cubicBezTo>
                <a:cubicBezTo>
                  <a:pt x="227" y="70"/>
                  <a:pt x="227" y="70"/>
                  <a:pt x="227" y="70"/>
                </a:cubicBezTo>
                <a:cubicBezTo>
                  <a:pt x="227" y="71"/>
                  <a:pt x="227" y="71"/>
                  <a:pt x="227" y="71"/>
                </a:cubicBezTo>
                <a:cubicBezTo>
                  <a:pt x="219" y="72"/>
                  <a:pt x="219" y="72"/>
                  <a:pt x="219" y="72"/>
                </a:cubicBezTo>
                <a:cubicBezTo>
                  <a:pt x="219" y="71"/>
                  <a:pt x="219" y="71"/>
                  <a:pt x="219" y="71"/>
                </a:cubicBezTo>
                <a:cubicBezTo>
                  <a:pt x="217" y="71"/>
                  <a:pt x="217" y="71"/>
                  <a:pt x="217" y="71"/>
                </a:cubicBezTo>
                <a:cubicBezTo>
                  <a:pt x="217" y="71"/>
                  <a:pt x="217" y="71"/>
                  <a:pt x="217" y="71"/>
                </a:cubicBezTo>
                <a:cubicBezTo>
                  <a:pt x="216" y="72"/>
                  <a:pt x="216" y="72"/>
                  <a:pt x="216" y="72"/>
                </a:cubicBezTo>
                <a:cubicBezTo>
                  <a:pt x="215" y="70"/>
                  <a:pt x="215" y="70"/>
                  <a:pt x="215" y="70"/>
                </a:cubicBezTo>
                <a:cubicBezTo>
                  <a:pt x="215" y="71"/>
                  <a:pt x="215" y="71"/>
                  <a:pt x="215" y="71"/>
                </a:cubicBezTo>
                <a:cubicBezTo>
                  <a:pt x="214" y="71"/>
                  <a:pt x="214" y="71"/>
                  <a:pt x="214" y="71"/>
                </a:cubicBezTo>
                <a:cubicBezTo>
                  <a:pt x="211" y="71"/>
                  <a:pt x="211" y="71"/>
                  <a:pt x="211" y="71"/>
                </a:cubicBezTo>
                <a:cubicBezTo>
                  <a:pt x="211" y="72"/>
                  <a:pt x="211" y="72"/>
                  <a:pt x="211" y="72"/>
                </a:cubicBezTo>
                <a:cubicBezTo>
                  <a:pt x="208" y="71"/>
                  <a:pt x="208" y="71"/>
                  <a:pt x="208" y="71"/>
                </a:cubicBezTo>
                <a:cubicBezTo>
                  <a:pt x="204" y="72"/>
                  <a:pt x="204" y="72"/>
                  <a:pt x="204" y="72"/>
                </a:cubicBezTo>
                <a:cubicBezTo>
                  <a:pt x="204" y="70"/>
                  <a:pt x="204" y="70"/>
                  <a:pt x="204" y="70"/>
                </a:cubicBezTo>
                <a:cubicBezTo>
                  <a:pt x="203" y="71"/>
                  <a:pt x="203" y="71"/>
                  <a:pt x="203" y="71"/>
                </a:cubicBezTo>
                <a:cubicBezTo>
                  <a:pt x="202" y="71"/>
                  <a:pt x="202" y="71"/>
                  <a:pt x="202" y="71"/>
                </a:cubicBezTo>
                <a:cubicBezTo>
                  <a:pt x="202" y="70"/>
                  <a:pt x="202" y="70"/>
                  <a:pt x="202" y="70"/>
                </a:cubicBezTo>
                <a:cubicBezTo>
                  <a:pt x="205" y="69"/>
                  <a:pt x="205" y="69"/>
                  <a:pt x="205" y="69"/>
                </a:cubicBezTo>
                <a:cubicBezTo>
                  <a:pt x="209" y="69"/>
                  <a:pt x="209" y="69"/>
                  <a:pt x="209" y="69"/>
                </a:cubicBezTo>
                <a:cubicBezTo>
                  <a:pt x="208" y="67"/>
                  <a:pt x="208" y="67"/>
                  <a:pt x="208" y="67"/>
                </a:cubicBezTo>
                <a:cubicBezTo>
                  <a:pt x="213" y="67"/>
                  <a:pt x="213" y="67"/>
                  <a:pt x="213" y="67"/>
                </a:cubicBezTo>
                <a:cubicBezTo>
                  <a:pt x="215" y="69"/>
                  <a:pt x="215" y="69"/>
                  <a:pt x="215" y="69"/>
                </a:cubicBezTo>
                <a:cubicBezTo>
                  <a:pt x="217" y="69"/>
                  <a:pt x="217" y="69"/>
                  <a:pt x="217" y="69"/>
                </a:cubicBezTo>
                <a:cubicBezTo>
                  <a:pt x="222" y="66"/>
                  <a:pt x="222" y="66"/>
                  <a:pt x="222" y="66"/>
                </a:cubicBezTo>
                <a:cubicBezTo>
                  <a:pt x="218" y="68"/>
                  <a:pt x="218" y="68"/>
                  <a:pt x="218" y="68"/>
                </a:cubicBezTo>
                <a:cubicBezTo>
                  <a:pt x="215" y="68"/>
                  <a:pt x="215" y="68"/>
                  <a:pt x="215" y="68"/>
                </a:cubicBezTo>
                <a:cubicBezTo>
                  <a:pt x="216" y="67"/>
                  <a:pt x="216" y="67"/>
                  <a:pt x="216" y="67"/>
                </a:cubicBezTo>
                <a:cubicBezTo>
                  <a:pt x="215" y="67"/>
                  <a:pt x="215" y="67"/>
                  <a:pt x="215" y="67"/>
                </a:cubicBezTo>
                <a:cubicBezTo>
                  <a:pt x="216" y="67"/>
                  <a:pt x="216" y="67"/>
                  <a:pt x="216" y="67"/>
                </a:cubicBezTo>
                <a:cubicBezTo>
                  <a:pt x="214" y="67"/>
                  <a:pt x="214" y="67"/>
                  <a:pt x="214" y="67"/>
                </a:cubicBezTo>
                <a:cubicBezTo>
                  <a:pt x="219" y="66"/>
                  <a:pt x="219" y="66"/>
                  <a:pt x="219" y="66"/>
                </a:cubicBezTo>
                <a:cubicBezTo>
                  <a:pt x="217" y="66"/>
                  <a:pt x="217" y="66"/>
                  <a:pt x="217" y="66"/>
                </a:cubicBezTo>
                <a:cubicBezTo>
                  <a:pt x="219" y="65"/>
                  <a:pt x="219" y="65"/>
                  <a:pt x="219" y="65"/>
                </a:cubicBezTo>
                <a:cubicBezTo>
                  <a:pt x="216" y="66"/>
                  <a:pt x="216" y="66"/>
                  <a:pt x="216" y="66"/>
                </a:cubicBezTo>
                <a:cubicBezTo>
                  <a:pt x="214" y="66"/>
                  <a:pt x="214" y="66"/>
                  <a:pt x="214" y="66"/>
                </a:cubicBezTo>
                <a:cubicBezTo>
                  <a:pt x="216" y="66"/>
                  <a:pt x="216" y="66"/>
                  <a:pt x="216" y="66"/>
                </a:cubicBezTo>
                <a:cubicBezTo>
                  <a:pt x="211" y="66"/>
                  <a:pt x="211" y="66"/>
                  <a:pt x="211" y="66"/>
                </a:cubicBezTo>
                <a:cubicBezTo>
                  <a:pt x="213" y="66"/>
                  <a:pt x="213" y="66"/>
                  <a:pt x="213" y="66"/>
                </a:cubicBezTo>
                <a:cubicBezTo>
                  <a:pt x="212" y="65"/>
                  <a:pt x="212" y="65"/>
                  <a:pt x="212" y="65"/>
                </a:cubicBezTo>
                <a:cubicBezTo>
                  <a:pt x="215" y="64"/>
                  <a:pt x="215" y="64"/>
                  <a:pt x="215" y="64"/>
                </a:cubicBezTo>
                <a:cubicBezTo>
                  <a:pt x="224" y="65"/>
                  <a:pt x="224" y="65"/>
                  <a:pt x="224" y="65"/>
                </a:cubicBezTo>
                <a:cubicBezTo>
                  <a:pt x="223" y="64"/>
                  <a:pt x="223" y="64"/>
                  <a:pt x="223" y="64"/>
                </a:cubicBezTo>
                <a:cubicBezTo>
                  <a:pt x="227" y="64"/>
                  <a:pt x="227" y="64"/>
                  <a:pt x="227" y="64"/>
                </a:cubicBezTo>
                <a:cubicBezTo>
                  <a:pt x="220" y="64"/>
                  <a:pt x="220" y="64"/>
                  <a:pt x="220" y="64"/>
                </a:cubicBezTo>
                <a:cubicBezTo>
                  <a:pt x="223" y="63"/>
                  <a:pt x="223" y="63"/>
                  <a:pt x="223" y="63"/>
                </a:cubicBezTo>
                <a:cubicBezTo>
                  <a:pt x="219" y="61"/>
                  <a:pt x="219" y="61"/>
                  <a:pt x="219" y="61"/>
                </a:cubicBezTo>
                <a:cubicBezTo>
                  <a:pt x="222" y="61"/>
                  <a:pt x="222" y="61"/>
                  <a:pt x="222" y="61"/>
                </a:cubicBezTo>
                <a:cubicBezTo>
                  <a:pt x="220" y="60"/>
                  <a:pt x="220" y="60"/>
                  <a:pt x="220" y="60"/>
                </a:cubicBezTo>
                <a:cubicBezTo>
                  <a:pt x="226" y="60"/>
                  <a:pt x="226" y="60"/>
                  <a:pt x="226" y="60"/>
                </a:cubicBezTo>
                <a:cubicBezTo>
                  <a:pt x="230" y="62"/>
                  <a:pt x="230" y="62"/>
                  <a:pt x="230" y="62"/>
                </a:cubicBezTo>
                <a:cubicBezTo>
                  <a:pt x="232" y="62"/>
                  <a:pt x="232" y="62"/>
                  <a:pt x="232" y="62"/>
                </a:cubicBezTo>
                <a:cubicBezTo>
                  <a:pt x="229" y="62"/>
                  <a:pt x="229" y="62"/>
                  <a:pt x="229" y="62"/>
                </a:cubicBezTo>
                <a:cubicBezTo>
                  <a:pt x="228" y="60"/>
                  <a:pt x="228" y="60"/>
                  <a:pt x="228" y="60"/>
                </a:cubicBezTo>
                <a:cubicBezTo>
                  <a:pt x="245" y="58"/>
                  <a:pt x="245" y="58"/>
                  <a:pt x="245" y="58"/>
                </a:cubicBezTo>
                <a:cubicBezTo>
                  <a:pt x="237" y="59"/>
                  <a:pt x="237" y="59"/>
                  <a:pt x="237" y="59"/>
                </a:cubicBezTo>
                <a:cubicBezTo>
                  <a:pt x="243" y="57"/>
                  <a:pt x="243" y="57"/>
                  <a:pt x="243" y="57"/>
                </a:cubicBezTo>
                <a:cubicBezTo>
                  <a:pt x="237" y="58"/>
                  <a:pt x="237" y="58"/>
                  <a:pt x="237" y="58"/>
                </a:cubicBezTo>
                <a:cubicBezTo>
                  <a:pt x="237" y="58"/>
                  <a:pt x="237" y="58"/>
                  <a:pt x="237" y="58"/>
                </a:cubicBezTo>
                <a:cubicBezTo>
                  <a:pt x="236" y="59"/>
                  <a:pt x="236" y="59"/>
                  <a:pt x="236" y="59"/>
                </a:cubicBezTo>
                <a:cubicBezTo>
                  <a:pt x="228" y="59"/>
                  <a:pt x="228" y="59"/>
                  <a:pt x="228" y="59"/>
                </a:cubicBezTo>
                <a:cubicBezTo>
                  <a:pt x="232" y="58"/>
                  <a:pt x="232" y="58"/>
                  <a:pt x="232" y="58"/>
                </a:cubicBezTo>
                <a:cubicBezTo>
                  <a:pt x="226" y="59"/>
                  <a:pt x="226" y="59"/>
                  <a:pt x="226" y="59"/>
                </a:cubicBezTo>
                <a:cubicBezTo>
                  <a:pt x="223" y="59"/>
                  <a:pt x="223" y="59"/>
                  <a:pt x="223" y="59"/>
                </a:cubicBezTo>
                <a:cubicBezTo>
                  <a:pt x="233" y="58"/>
                  <a:pt x="233" y="58"/>
                  <a:pt x="233" y="58"/>
                </a:cubicBezTo>
                <a:cubicBezTo>
                  <a:pt x="226" y="58"/>
                  <a:pt x="226" y="58"/>
                  <a:pt x="226" y="58"/>
                </a:cubicBezTo>
                <a:cubicBezTo>
                  <a:pt x="221" y="59"/>
                  <a:pt x="221" y="59"/>
                  <a:pt x="221" y="59"/>
                </a:cubicBezTo>
                <a:cubicBezTo>
                  <a:pt x="217" y="59"/>
                  <a:pt x="217" y="59"/>
                  <a:pt x="217" y="59"/>
                </a:cubicBezTo>
                <a:cubicBezTo>
                  <a:pt x="228" y="57"/>
                  <a:pt x="228" y="57"/>
                  <a:pt x="228" y="57"/>
                </a:cubicBezTo>
                <a:cubicBezTo>
                  <a:pt x="217" y="58"/>
                  <a:pt x="217" y="58"/>
                  <a:pt x="217" y="58"/>
                </a:cubicBezTo>
                <a:cubicBezTo>
                  <a:pt x="217" y="58"/>
                  <a:pt x="217" y="58"/>
                  <a:pt x="217" y="58"/>
                </a:cubicBezTo>
                <a:cubicBezTo>
                  <a:pt x="220" y="58"/>
                  <a:pt x="220" y="58"/>
                  <a:pt x="220" y="58"/>
                </a:cubicBezTo>
                <a:cubicBezTo>
                  <a:pt x="218" y="57"/>
                  <a:pt x="218" y="57"/>
                  <a:pt x="218" y="57"/>
                </a:cubicBezTo>
                <a:cubicBezTo>
                  <a:pt x="225" y="57"/>
                  <a:pt x="225" y="57"/>
                  <a:pt x="225" y="57"/>
                </a:cubicBezTo>
                <a:cubicBezTo>
                  <a:pt x="217" y="57"/>
                  <a:pt x="217" y="57"/>
                  <a:pt x="217" y="57"/>
                </a:cubicBezTo>
                <a:cubicBezTo>
                  <a:pt x="219" y="57"/>
                  <a:pt x="219" y="57"/>
                  <a:pt x="219" y="57"/>
                </a:cubicBezTo>
                <a:cubicBezTo>
                  <a:pt x="215" y="56"/>
                  <a:pt x="215" y="56"/>
                  <a:pt x="215" y="56"/>
                </a:cubicBezTo>
                <a:cubicBezTo>
                  <a:pt x="223" y="55"/>
                  <a:pt x="223" y="55"/>
                  <a:pt x="223" y="55"/>
                </a:cubicBezTo>
                <a:cubicBezTo>
                  <a:pt x="229" y="56"/>
                  <a:pt x="229" y="56"/>
                  <a:pt x="229" y="56"/>
                </a:cubicBezTo>
                <a:cubicBezTo>
                  <a:pt x="226" y="55"/>
                  <a:pt x="226" y="55"/>
                  <a:pt x="226" y="55"/>
                </a:cubicBezTo>
                <a:cubicBezTo>
                  <a:pt x="229" y="55"/>
                  <a:pt x="229" y="55"/>
                  <a:pt x="229" y="55"/>
                </a:cubicBezTo>
                <a:cubicBezTo>
                  <a:pt x="237" y="56"/>
                  <a:pt x="237" y="56"/>
                  <a:pt x="237" y="56"/>
                </a:cubicBezTo>
                <a:cubicBezTo>
                  <a:pt x="234" y="55"/>
                  <a:pt x="234" y="55"/>
                  <a:pt x="234" y="55"/>
                </a:cubicBezTo>
                <a:cubicBezTo>
                  <a:pt x="239" y="54"/>
                  <a:pt x="239" y="54"/>
                  <a:pt x="239" y="54"/>
                </a:cubicBezTo>
                <a:cubicBezTo>
                  <a:pt x="237" y="54"/>
                  <a:pt x="237" y="54"/>
                  <a:pt x="237" y="54"/>
                </a:cubicBezTo>
                <a:cubicBezTo>
                  <a:pt x="241" y="54"/>
                  <a:pt x="241" y="54"/>
                  <a:pt x="241" y="54"/>
                </a:cubicBezTo>
                <a:cubicBezTo>
                  <a:pt x="241" y="53"/>
                  <a:pt x="241" y="53"/>
                  <a:pt x="241" y="53"/>
                </a:cubicBezTo>
                <a:cubicBezTo>
                  <a:pt x="246" y="53"/>
                  <a:pt x="246" y="53"/>
                  <a:pt x="246" y="53"/>
                </a:cubicBezTo>
                <a:cubicBezTo>
                  <a:pt x="247" y="55"/>
                  <a:pt x="247" y="55"/>
                  <a:pt x="247" y="55"/>
                </a:cubicBezTo>
                <a:cubicBezTo>
                  <a:pt x="249" y="54"/>
                  <a:pt x="249" y="54"/>
                  <a:pt x="249" y="54"/>
                </a:cubicBezTo>
                <a:cubicBezTo>
                  <a:pt x="246" y="53"/>
                  <a:pt x="246" y="53"/>
                  <a:pt x="246" y="53"/>
                </a:cubicBezTo>
                <a:cubicBezTo>
                  <a:pt x="254" y="54"/>
                  <a:pt x="254" y="54"/>
                  <a:pt x="254" y="54"/>
                </a:cubicBezTo>
                <a:cubicBezTo>
                  <a:pt x="253" y="53"/>
                  <a:pt x="253" y="53"/>
                  <a:pt x="253" y="53"/>
                </a:cubicBezTo>
                <a:cubicBezTo>
                  <a:pt x="257" y="53"/>
                  <a:pt x="257" y="53"/>
                  <a:pt x="257" y="53"/>
                </a:cubicBezTo>
                <a:cubicBezTo>
                  <a:pt x="268" y="53"/>
                  <a:pt x="268" y="53"/>
                  <a:pt x="268" y="53"/>
                </a:cubicBezTo>
                <a:cubicBezTo>
                  <a:pt x="263" y="54"/>
                  <a:pt x="263" y="54"/>
                  <a:pt x="263" y="54"/>
                </a:cubicBezTo>
                <a:cubicBezTo>
                  <a:pt x="272" y="53"/>
                  <a:pt x="272" y="53"/>
                  <a:pt x="272" y="53"/>
                </a:cubicBezTo>
                <a:cubicBezTo>
                  <a:pt x="274" y="54"/>
                  <a:pt x="274" y="54"/>
                  <a:pt x="274" y="54"/>
                </a:cubicBezTo>
                <a:cubicBezTo>
                  <a:pt x="275" y="54"/>
                  <a:pt x="275" y="54"/>
                  <a:pt x="275" y="54"/>
                </a:cubicBezTo>
                <a:cubicBezTo>
                  <a:pt x="274" y="55"/>
                  <a:pt x="274" y="55"/>
                  <a:pt x="274" y="55"/>
                </a:cubicBezTo>
                <a:cubicBezTo>
                  <a:pt x="276" y="54"/>
                  <a:pt x="276" y="54"/>
                  <a:pt x="276" y="54"/>
                </a:cubicBezTo>
                <a:cubicBezTo>
                  <a:pt x="277" y="55"/>
                  <a:pt x="277" y="55"/>
                  <a:pt x="277" y="55"/>
                </a:cubicBezTo>
                <a:cubicBezTo>
                  <a:pt x="271" y="56"/>
                  <a:pt x="271" y="56"/>
                  <a:pt x="271" y="56"/>
                </a:cubicBezTo>
                <a:cubicBezTo>
                  <a:pt x="260" y="56"/>
                  <a:pt x="260" y="56"/>
                  <a:pt x="260" y="56"/>
                </a:cubicBezTo>
                <a:cubicBezTo>
                  <a:pt x="264" y="57"/>
                  <a:pt x="264" y="57"/>
                  <a:pt x="264" y="57"/>
                </a:cubicBezTo>
                <a:cubicBezTo>
                  <a:pt x="256" y="58"/>
                  <a:pt x="256" y="58"/>
                  <a:pt x="256" y="58"/>
                </a:cubicBezTo>
                <a:cubicBezTo>
                  <a:pt x="269" y="57"/>
                  <a:pt x="269" y="57"/>
                  <a:pt x="269" y="57"/>
                </a:cubicBezTo>
                <a:cubicBezTo>
                  <a:pt x="255" y="60"/>
                  <a:pt x="255" y="60"/>
                  <a:pt x="255" y="60"/>
                </a:cubicBezTo>
                <a:cubicBezTo>
                  <a:pt x="254" y="60"/>
                  <a:pt x="254" y="60"/>
                  <a:pt x="254" y="60"/>
                </a:cubicBezTo>
                <a:cubicBezTo>
                  <a:pt x="254" y="60"/>
                  <a:pt x="254" y="60"/>
                  <a:pt x="254" y="60"/>
                </a:cubicBezTo>
                <a:cubicBezTo>
                  <a:pt x="249" y="61"/>
                  <a:pt x="249" y="61"/>
                  <a:pt x="249" y="61"/>
                </a:cubicBezTo>
                <a:cubicBezTo>
                  <a:pt x="252" y="61"/>
                  <a:pt x="252" y="61"/>
                  <a:pt x="252" y="61"/>
                </a:cubicBezTo>
                <a:cubicBezTo>
                  <a:pt x="249" y="62"/>
                  <a:pt x="249" y="62"/>
                  <a:pt x="249" y="62"/>
                </a:cubicBezTo>
                <a:cubicBezTo>
                  <a:pt x="244" y="61"/>
                  <a:pt x="244" y="61"/>
                  <a:pt x="244" y="61"/>
                </a:cubicBezTo>
                <a:cubicBezTo>
                  <a:pt x="245" y="62"/>
                  <a:pt x="245" y="62"/>
                  <a:pt x="245" y="62"/>
                </a:cubicBezTo>
                <a:cubicBezTo>
                  <a:pt x="236" y="63"/>
                  <a:pt x="236" y="63"/>
                  <a:pt x="236" y="63"/>
                </a:cubicBezTo>
                <a:lnTo>
                  <a:pt x="242" y="63"/>
                </a:lnTo>
                <a:close/>
                <a:moveTo>
                  <a:pt x="239" y="106"/>
                </a:moveTo>
                <a:cubicBezTo>
                  <a:pt x="236" y="107"/>
                  <a:pt x="236" y="107"/>
                  <a:pt x="236" y="107"/>
                </a:cubicBezTo>
                <a:cubicBezTo>
                  <a:pt x="235" y="107"/>
                  <a:pt x="235" y="107"/>
                  <a:pt x="235" y="107"/>
                </a:cubicBezTo>
                <a:cubicBezTo>
                  <a:pt x="235" y="108"/>
                  <a:pt x="235" y="108"/>
                  <a:pt x="235" y="108"/>
                </a:cubicBezTo>
                <a:cubicBezTo>
                  <a:pt x="233" y="109"/>
                  <a:pt x="233" y="109"/>
                  <a:pt x="233" y="109"/>
                </a:cubicBezTo>
                <a:cubicBezTo>
                  <a:pt x="228" y="104"/>
                  <a:pt x="228" y="104"/>
                  <a:pt x="228" y="104"/>
                </a:cubicBezTo>
                <a:cubicBezTo>
                  <a:pt x="224" y="104"/>
                  <a:pt x="224" y="104"/>
                  <a:pt x="224" y="104"/>
                </a:cubicBezTo>
                <a:cubicBezTo>
                  <a:pt x="226" y="106"/>
                  <a:pt x="226" y="106"/>
                  <a:pt x="226" y="106"/>
                </a:cubicBezTo>
                <a:cubicBezTo>
                  <a:pt x="224" y="106"/>
                  <a:pt x="224" y="106"/>
                  <a:pt x="224" y="106"/>
                </a:cubicBezTo>
                <a:cubicBezTo>
                  <a:pt x="223" y="107"/>
                  <a:pt x="223" y="107"/>
                  <a:pt x="223" y="107"/>
                </a:cubicBezTo>
                <a:cubicBezTo>
                  <a:pt x="225" y="107"/>
                  <a:pt x="225" y="107"/>
                  <a:pt x="225" y="107"/>
                </a:cubicBezTo>
                <a:cubicBezTo>
                  <a:pt x="225" y="110"/>
                  <a:pt x="225" y="110"/>
                  <a:pt x="225" y="110"/>
                </a:cubicBezTo>
                <a:cubicBezTo>
                  <a:pt x="229" y="111"/>
                  <a:pt x="229" y="111"/>
                  <a:pt x="229" y="111"/>
                </a:cubicBezTo>
                <a:cubicBezTo>
                  <a:pt x="227" y="112"/>
                  <a:pt x="227" y="112"/>
                  <a:pt x="227" y="112"/>
                </a:cubicBezTo>
                <a:cubicBezTo>
                  <a:pt x="228" y="114"/>
                  <a:pt x="228" y="114"/>
                  <a:pt x="228" y="114"/>
                </a:cubicBezTo>
                <a:cubicBezTo>
                  <a:pt x="227" y="115"/>
                  <a:pt x="227" y="115"/>
                  <a:pt x="227" y="115"/>
                </a:cubicBezTo>
                <a:cubicBezTo>
                  <a:pt x="227" y="115"/>
                  <a:pt x="227" y="115"/>
                  <a:pt x="227" y="115"/>
                </a:cubicBezTo>
                <a:cubicBezTo>
                  <a:pt x="227" y="116"/>
                  <a:pt x="227" y="116"/>
                  <a:pt x="227" y="116"/>
                </a:cubicBezTo>
                <a:cubicBezTo>
                  <a:pt x="225" y="117"/>
                  <a:pt x="225" y="117"/>
                  <a:pt x="225" y="117"/>
                </a:cubicBezTo>
                <a:cubicBezTo>
                  <a:pt x="225" y="118"/>
                  <a:pt x="225" y="118"/>
                  <a:pt x="225" y="118"/>
                </a:cubicBezTo>
                <a:cubicBezTo>
                  <a:pt x="224" y="116"/>
                  <a:pt x="224" y="116"/>
                  <a:pt x="224" y="116"/>
                </a:cubicBezTo>
                <a:cubicBezTo>
                  <a:pt x="221" y="116"/>
                  <a:pt x="221" y="116"/>
                  <a:pt x="221" y="116"/>
                </a:cubicBezTo>
                <a:cubicBezTo>
                  <a:pt x="218" y="114"/>
                  <a:pt x="218" y="114"/>
                  <a:pt x="218" y="114"/>
                </a:cubicBezTo>
                <a:cubicBezTo>
                  <a:pt x="219" y="116"/>
                  <a:pt x="219" y="116"/>
                  <a:pt x="219" y="116"/>
                </a:cubicBezTo>
                <a:cubicBezTo>
                  <a:pt x="221" y="119"/>
                  <a:pt x="221" y="119"/>
                  <a:pt x="221" y="119"/>
                </a:cubicBezTo>
                <a:cubicBezTo>
                  <a:pt x="221" y="120"/>
                  <a:pt x="221" y="120"/>
                  <a:pt x="221" y="120"/>
                </a:cubicBezTo>
                <a:cubicBezTo>
                  <a:pt x="220" y="120"/>
                  <a:pt x="220" y="120"/>
                  <a:pt x="220" y="120"/>
                </a:cubicBezTo>
                <a:cubicBezTo>
                  <a:pt x="214" y="119"/>
                  <a:pt x="214" y="119"/>
                  <a:pt x="214" y="119"/>
                </a:cubicBezTo>
                <a:cubicBezTo>
                  <a:pt x="214" y="117"/>
                  <a:pt x="214" y="117"/>
                  <a:pt x="214" y="117"/>
                </a:cubicBezTo>
                <a:cubicBezTo>
                  <a:pt x="209" y="116"/>
                  <a:pt x="209" y="116"/>
                  <a:pt x="209" y="116"/>
                </a:cubicBezTo>
                <a:cubicBezTo>
                  <a:pt x="208" y="114"/>
                  <a:pt x="208" y="114"/>
                  <a:pt x="208" y="114"/>
                </a:cubicBezTo>
                <a:cubicBezTo>
                  <a:pt x="211" y="114"/>
                  <a:pt x="211" y="114"/>
                  <a:pt x="211" y="114"/>
                </a:cubicBezTo>
                <a:cubicBezTo>
                  <a:pt x="207" y="113"/>
                  <a:pt x="207" y="113"/>
                  <a:pt x="207" y="113"/>
                </a:cubicBezTo>
                <a:cubicBezTo>
                  <a:pt x="207" y="111"/>
                  <a:pt x="207" y="111"/>
                  <a:pt x="207" y="111"/>
                </a:cubicBezTo>
                <a:cubicBezTo>
                  <a:pt x="205" y="110"/>
                  <a:pt x="205" y="110"/>
                  <a:pt x="205" y="110"/>
                </a:cubicBezTo>
                <a:cubicBezTo>
                  <a:pt x="204" y="110"/>
                  <a:pt x="204" y="110"/>
                  <a:pt x="204" y="110"/>
                </a:cubicBezTo>
                <a:cubicBezTo>
                  <a:pt x="204" y="111"/>
                  <a:pt x="204" y="111"/>
                  <a:pt x="204" y="111"/>
                </a:cubicBezTo>
                <a:cubicBezTo>
                  <a:pt x="202" y="111"/>
                  <a:pt x="202" y="111"/>
                  <a:pt x="202" y="111"/>
                </a:cubicBezTo>
                <a:cubicBezTo>
                  <a:pt x="198" y="112"/>
                  <a:pt x="198" y="112"/>
                  <a:pt x="198" y="112"/>
                </a:cubicBezTo>
                <a:cubicBezTo>
                  <a:pt x="195" y="110"/>
                  <a:pt x="195" y="110"/>
                  <a:pt x="195" y="110"/>
                </a:cubicBezTo>
                <a:cubicBezTo>
                  <a:pt x="199" y="108"/>
                  <a:pt x="199" y="108"/>
                  <a:pt x="199" y="108"/>
                </a:cubicBezTo>
                <a:cubicBezTo>
                  <a:pt x="209" y="108"/>
                  <a:pt x="209" y="108"/>
                  <a:pt x="209" y="108"/>
                </a:cubicBezTo>
                <a:cubicBezTo>
                  <a:pt x="208" y="105"/>
                  <a:pt x="208" y="105"/>
                  <a:pt x="208" y="105"/>
                </a:cubicBezTo>
                <a:cubicBezTo>
                  <a:pt x="216" y="101"/>
                  <a:pt x="216" y="101"/>
                  <a:pt x="216" y="101"/>
                </a:cubicBezTo>
                <a:cubicBezTo>
                  <a:pt x="215" y="96"/>
                  <a:pt x="215" y="96"/>
                  <a:pt x="215" y="96"/>
                </a:cubicBezTo>
                <a:cubicBezTo>
                  <a:pt x="213" y="96"/>
                  <a:pt x="213" y="96"/>
                  <a:pt x="213" y="96"/>
                </a:cubicBezTo>
                <a:cubicBezTo>
                  <a:pt x="215" y="95"/>
                  <a:pt x="215" y="95"/>
                  <a:pt x="215" y="95"/>
                </a:cubicBezTo>
                <a:cubicBezTo>
                  <a:pt x="209" y="96"/>
                  <a:pt x="209" y="96"/>
                  <a:pt x="209" y="96"/>
                </a:cubicBezTo>
                <a:cubicBezTo>
                  <a:pt x="210" y="95"/>
                  <a:pt x="210" y="95"/>
                  <a:pt x="210" y="95"/>
                </a:cubicBezTo>
                <a:cubicBezTo>
                  <a:pt x="212" y="94"/>
                  <a:pt x="212" y="94"/>
                  <a:pt x="212" y="94"/>
                </a:cubicBezTo>
                <a:cubicBezTo>
                  <a:pt x="209" y="93"/>
                  <a:pt x="209" y="93"/>
                  <a:pt x="209" y="93"/>
                </a:cubicBezTo>
                <a:cubicBezTo>
                  <a:pt x="210" y="91"/>
                  <a:pt x="210" y="91"/>
                  <a:pt x="210" y="91"/>
                </a:cubicBezTo>
                <a:cubicBezTo>
                  <a:pt x="208" y="91"/>
                  <a:pt x="208" y="91"/>
                  <a:pt x="208" y="91"/>
                </a:cubicBezTo>
                <a:cubicBezTo>
                  <a:pt x="206" y="91"/>
                  <a:pt x="206" y="91"/>
                  <a:pt x="206" y="91"/>
                </a:cubicBezTo>
                <a:cubicBezTo>
                  <a:pt x="206" y="92"/>
                  <a:pt x="206" y="92"/>
                  <a:pt x="206" y="92"/>
                </a:cubicBezTo>
                <a:cubicBezTo>
                  <a:pt x="200" y="92"/>
                  <a:pt x="200" y="92"/>
                  <a:pt x="200" y="92"/>
                </a:cubicBezTo>
                <a:cubicBezTo>
                  <a:pt x="201" y="93"/>
                  <a:pt x="201" y="93"/>
                  <a:pt x="201" y="93"/>
                </a:cubicBezTo>
                <a:cubicBezTo>
                  <a:pt x="190" y="92"/>
                  <a:pt x="190" y="92"/>
                  <a:pt x="190" y="92"/>
                </a:cubicBezTo>
                <a:cubicBezTo>
                  <a:pt x="190" y="90"/>
                  <a:pt x="190" y="90"/>
                  <a:pt x="190" y="90"/>
                </a:cubicBezTo>
                <a:cubicBezTo>
                  <a:pt x="185" y="91"/>
                  <a:pt x="185" y="91"/>
                  <a:pt x="185" y="91"/>
                </a:cubicBezTo>
                <a:cubicBezTo>
                  <a:pt x="184" y="89"/>
                  <a:pt x="184" y="89"/>
                  <a:pt x="184" y="89"/>
                </a:cubicBezTo>
                <a:cubicBezTo>
                  <a:pt x="190" y="89"/>
                  <a:pt x="190" y="89"/>
                  <a:pt x="190" y="89"/>
                </a:cubicBezTo>
                <a:cubicBezTo>
                  <a:pt x="184" y="87"/>
                  <a:pt x="184" y="87"/>
                  <a:pt x="184" y="87"/>
                </a:cubicBezTo>
                <a:cubicBezTo>
                  <a:pt x="186" y="86"/>
                  <a:pt x="186" y="86"/>
                  <a:pt x="186" y="86"/>
                </a:cubicBezTo>
                <a:cubicBezTo>
                  <a:pt x="187" y="85"/>
                  <a:pt x="187" y="85"/>
                  <a:pt x="187" y="85"/>
                </a:cubicBezTo>
                <a:cubicBezTo>
                  <a:pt x="187" y="84"/>
                  <a:pt x="187" y="84"/>
                  <a:pt x="187" y="84"/>
                </a:cubicBezTo>
                <a:cubicBezTo>
                  <a:pt x="190" y="83"/>
                  <a:pt x="190" y="83"/>
                  <a:pt x="190" y="83"/>
                </a:cubicBezTo>
                <a:cubicBezTo>
                  <a:pt x="191" y="82"/>
                  <a:pt x="191" y="82"/>
                  <a:pt x="191" y="82"/>
                </a:cubicBezTo>
                <a:cubicBezTo>
                  <a:pt x="197" y="80"/>
                  <a:pt x="197" y="80"/>
                  <a:pt x="197" y="80"/>
                </a:cubicBezTo>
                <a:cubicBezTo>
                  <a:pt x="203" y="80"/>
                  <a:pt x="203" y="80"/>
                  <a:pt x="203" y="80"/>
                </a:cubicBezTo>
                <a:cubicBezTo>
                  <a:pt x="195" y="83"/>
                  <a:pt x="195" y="83"/>
                  <a:pt x="195" y="83"/>
                </a:cubicBezTo>
                <a:cubicBezTo>
                  <a:pt x="196" y="84"/>
                  <a:pt x="196" y="84"/>
                  <a:pt x="196" y="84"/>
                </a:cubicBezTo>
                <a:cubicBezTo>
                  <a:pt x="194" y="86"/>
                  <a:pt x="194" y="86"/>
                  <a:pt x="194" y="86"/>
                </a:cubicBezTo>
                <a:cubicBezTo>
                  <a:pt x="196" y="88"/>
                  <a:pt x="196" y="88"/>
                  <a:pt x="196" y="88"/>
                </a:cubicBezTo>
                <a:cubicBezTo>
                  <a:pt x="191" y="89"/>
                  <a:pt x="191" y="89"/>
                  <a:pt x="191" y="89"/>
                </a:cubicBezTo>
                <a:cubicBezTo>
                  <a:pt x="195" y="89"/>
                  <a:pt x="195" y="89"/>
                  <a:pt x="195" y="89"/>
                </a:cubicBezTo>
                <a:cubicBezTo>
                  <a:pt x="197" y="86"/>
                  <a:pt x="197" y="86"/>
                  <a:pt x="197" y="86"/>
                </a:cubicBezTo>
                <a:cubicBezTo>
                  <a:pt x="195" y="85"/>
                  <a:pt x="195" y="85"/>
                  <a:pt x="195" y="85"/>
                </a:cubicBezTo>
                <a:cubicBezTo>
                  <a:pt x="199" y="84"/>
                  <a:pt x="199" y="84"/>
                  <a:pt x="199" y="84"/>
                </a:cubicBezTo>
                <a:cubicBezTo>
                  <a:pt x="198" y="84"/>
                  <a:pt x="198" y="84"/>
                  <a:pt x="198" y="84"/>
                </a:cubicBezTo>
                <a:cubicBezTo>
                  <a:pt x="198" y="83"/>
                  <a:pt x="198" y="83"/>
                  <a:pt x="198" y="83"/>
                </a:cubicBezTo>
                <a:cubicBezTo>
                  <a:pt x="202" y="83"/>
                  <a:pt x="202" y="83"/>
                  <a:pt x="202" y="83"/>
                </a:cubicBezTo>
                <a:cubicBezTo>
                  <a:pt x="200" y="82"/>
                  <a:pt x="200" y="82"/>
                  <a:pt x="200" y="82"/>
                </a:cubicBezTo>
                <a:cubicBezTo>
                  <a:pt x="203" y="82"/>
                  <a:pt x="203" y="82"/>
                  <a:pt x="203" y="82"/>
                </a:cubicBezTo>
                <a:cubicBezTo>
                  <a:pt x="201" y="81"/>
                  <a:pt x="201" y="81"/>
                  <a:pt x="201" y="81"/>
                </a:cubicBezTo>
                <a:cubicBezTo>
                  <a:pt x="210" y="80"/>
                  <a:pt x="210" y="80"/>
                  <a:pt x="210" y="80"/>
                </a:cubicBezTo>
                <a:cubicBezTo>
                  <a:pt x="210" y="81"/>
                  <a:pt x="210" y="81"/>
                  <a:pt x="210" y="81"/>
                </a:cubicBezTo>
                <a:cubicBezTo>
                  <a:pt x="209" y="81"/>
                  <a:pt x="209" y="81"/>
                  <a:pt x="209" y="81"/>
                </a:cubicBezTo>
                <a:cubicBezTo>
                  <a:pt x="210" y="83"/>
                  <a:pt x="210" y="83"/>
                  <a:pt x="210" y="83"/>
                </a:cubicBezTo>
                <a:cubicBezTo>
                  <a:pt x="207" y="86"/>
                  <a:pt x="207" y="86"/>
                  <a:pt x="207" y="86"/>
                </a:cubicBezTo>
                <a:cubicBezTo>
                  <a:pt x="211" y="84"/>
                  <a:pt x="211" y="84"/>
                  <a:pt x="211" y="84"/>
                </a:cubicBezTo>
                <a:cubicBezTo>
                  <a:pt x="212" y="85"/>
                  <a:pt x="212" y="85"/>
                  <a:pt x="212" y="85"/>
                </a:cubicBezTo>
                <a:cubicBezTo>
                  <a:pt x="217" y="83"/>
                  <a:pt x="217" y="83"/>
                  <a:pt x="217" y="83"/>
                </a:cubicBezTo>
                <a:cubicBezTo>
                  <a:pt x="221" y="83"/>
                  <a:pt x="221" y="83"/>
                  <a:pt x="221" y="83"/>
                </a:cubicBezTo>
                <a:cubicBezTo>
                  <a:pt x="222" y="84"/>
                  <a:pt x="222" y="84"/>
                  <a:pt x="222" y="84"/>
                </a:cubicBezTo>
                <a:cubicBezTo>
                  <a:pt x="221" y="85"/>
                  <a:pt x="221" y="85"/>
                  <a:pt x="221" y="85"/>
                </a:cubicBezTo>
                <a:cubicBezTo>
                  <a:pt x="223" y="85"/>
                  <a:pt x="223" y="85"/>
                  <a:pt x="223" y="85"/>
                </a:cubicBezTo>
                <a:cubicBezTo>
                  <a:pt x="220" y="86"/>
                  <a:pt x="220" y="86"/>
                  <a:pt x="220" y="86"/>
                </a:cubicBezTo>
                <a:cubicBezTo>
                  <a:pt x="224" y="86"/>
                  <a:pt x="224" y="86"/>
                  <a:pt x="224" y="86"/>
                </a:cubicBezTo>
                <a:cubicBezTo>
                  <a:pt x="222" y="87"/>
                  <a:pt x="222" y="87"/>
                  <a:pt x="222" y="87"/>
                </a:cubicBezTo>
                <a:cubicBezTo>
                  <a:pt x="223" y="88"/>
                  <a:pt x="223" y="88"/>
                  <a:pt x="223" y="88"/>
                </a:cubicBezTo>
                <a:cubicBezTo>
                  <a:pt x="224" y="87"/>
                  <a:pt x="224" y="87"/>
                  <a:pt x="224" y="87"/>
                </a:cubicBezTo>
                <a:cubicBezTo>
                  <a:pt x="226" y="86"/>
                  <a:pt x="226" y="86"/>
                  <a:pt x="226" y="86"/>
                </a:cubicBezTo>
                <a:cubicBezTo>
                  <a:pt x="228" y="87"/>
                  <a:pt x="228" y="87"/>
                  <a:pt x="228" y="87"/>
                </a:cubicBezTo>
                <a:cubicBezTo>
                  <a:pt x="228" y="88"/>
                  <a:pt x="228" y="88"/>
                  <a:pt x="228" y="88"/>
                </a:cubicBezTo>
                <a:cubicBezTo>
                  <a:pt x="225" y="89"/>
                  <a:pt x="225" y="89"/>
                  <a:pt x="225" y="89"/>
                </a:cubicBezTo>
                <a:cubicBezTo>
                  <a:pt x="229" y="89"/>
                  <a:pt x="229" y="89"/>
                  <a:pt x="229" y="89"/>
                </a:cubicBezTo>
                <a:cubicBezTo>
                  <a:pt x="227" y="90"/>
                  <a:pt x="227" y="90"/>
                  <a:pt x="227" y="90"/>
                </a:cubicBezTo>
                <a:cubicBezTo>
                  <a:pt x="230" y="89"/>
                  <a:pt x="230" y="89"/>
                  <a:pt x="230" y="89"/>
                </a:cubicBezTo>
                <a:cubicBezTo>
                  <a:pt x="228" y="90"/>
                  <a:pt x="228" y="90"/>
                  <a:pt x="228" y="90"/>
                </a:cubicBezTo>
                <a:cubicBezTo>
                  <a:pt x="233" y="90"/>
                  <a:pt x="233" y="90"/>
                  <a:pt x="233" y="90"/>
                </a:cubicBezTo>
                <a:cubicBezTo>
                  <a:pt x="229" y="91"/>
                  <a:pt x="229" y="91"/>
                  <a:pt x="229" y="91"/>
                </a:cubicBezTo>
                <a:cubicBezTo>
                  <a:pt x="231" y="91"/>
                  <a:pt x="231" y="91"/>
                  <a:pt x="231" y="91"/>
                </a:cubicBezTo>
                <a:cubicBezTo>
                  <a:pt x="230" y="92"/>
                  <a:pt x="230" y="92"/>
                  <a:pt x="230" y="92"/>
                </a:cubicBezTo>
                <a:cubicBezTo>
                  <a:pt x="233" y="91"/>
                  <a:pt x="233" y="91"/>
                  <a:pt x="233" y="91"/>
                </a:cubicBezTo>
                <a:cubicBezTo>
                  <a:pt x="234" y="92"/>
                  <a:pt x="234" y="92"/>
                  <a:pt x="234" y="92"/>
                </a:cubicBezTo>
                <a:cubicBezTo>
                  <a:pt x="230" y="93"/>
                  <a:pt x="230" y="93"/>
                  <a:pt x="230" y="93"/>
                </a:cubicBezTo>
                <a:cubicBezTo>
                  <a:pt x="235" y="94"/>
                  <a:pt x="235" y="94"/>
                  <a:pt x="235" y="94"/>
                </a:cubicBezTo>
                <a:cubicBezTo>
                  <a:pt x="229" y="95"/>
                  <a:pt x="229" y="95"/>
                  <a:pt x="229" y="95"/>
                </a:cubicBezTo>
                <a:cubicBezTo>
                  <a:pt x="231" y="95"/>
                  <a:pt x="231" y="95"/>
                  <a:pt x="231" y="95"/>
                </a:cubicBezTo>
                <a:cubicBezTo>
                  <a:pt x="230" y="96"/>
                  <a:pt x="230" y="96"/>
                  <a:pt x="230" y="96"/>
                </a:cubicBezTo>
                <a:cubicBezTo>
                  <a:pt x="231" y="96"/>
                  <a:pt x="231" y="96"/>
                  <a:pt x="231" y="96"/>
                </a:cubicBezTo>
                <a:cubicBezTo>
                  <a:pt x="229" y="97"/>
                  <a:pt x="229" y="97"/>
                  <a:pt x="229" y="97"/>
                </a:cubicBezTo>
                <a:cubicBezTo>
                  <a:pt x="232" y="97"/>
                  <a:pt x="232" y="97"/>
                  <a:pt x="232" y="97"/>
                </a:cubicBezTo>
                <a:cubicBezTo>
                  <a:pt x="231" y="98"/>
                  <a:pt x="231" y="98"/>
                  <a:pt x="231" y="98"/>
                </a:cubicBezTo>
                <a:cubicBezTo>
                  <a:pt x="233" y="99"/>
                  <a:pt x="233" y="99"/>
                  <a:pt x="233" y="99"/>
                </a:cubicBezTo>
                <a:cubicBezTo>
                  <a:pt x="236" y="99"/>
                  <a:pt x="236" y="99"/>
                  <a:pt x="236" y="99"/>
                </a:cubicBezTo>
                <a:cubicBezTo>
                  <a:pt x="235" y="99"/>
                  <a:pt x="235" y="99"/>
                  <a:pt x="235" y="99"/>
                </a:cubicBezTo>
                <a:cubicBezTo>
                  <a:pt x="237" y="101"/>
                  <a:pt x="237" y="101"/>
                  <a:pt x="237" y="101"/>
                </a:cubicBezTo>
                <a:cubicBezTo>
                  <a:pt x="236" y="102"/>
                  <a:pt x="236" y="102"/>
                  <a:pt x="236" y="102"/>
                </a:cubicBezTo>
                <a:cubicBezTo>
                  <a:pt x="239" y="101"/>
                  <a:pt x="239" y="101"/>
                  <a:pt x="239" y="101"/>
                </a:cubicBezTo>
                <a:cubicBezTo>
                  <a:pt x="237" y="103"/>
                  <a:pt x="237" y="103"/>
                  <a:pt x="237" y="103"/>
                </a:cubicBezTo>
                <a:cubicBezTo>
                  <a:pt x="240" y="102"/>
                  <a:pt x="240" y="102"/>
                  <a:pt x="240" y="102"/>
                </a:cubicBezTo>
                <a:cubicBezTo>
                  <a:pt x="242" y="103"/>
                  <a:pt x="242" y="103"/>
                  <a:pt x="242" y="103"/>
                </a:cubicBezTo>
                <a:cubicBezTo>
                  <a:pt x="240" y="105"/>
                  <a:pt x="240" y="105"/>
                  <a:pt x="240" y="105"/>
                </a:cubicBezTo>
                <a:cubicBezTo>
                  <a:pt x="238" y="105"/>
                  <a:pt x="238" y="105"/>
                  <a:pt x="238" y="105"/>
                </a:cubicBezTo>
                <a:lnTo>
                  <a:pt x="239" y="106"/>
                </a:lnTo>
                <a:close/>
                <a:moveTo>
                  <a:pt x="235" y="172"/>
                </a:moveTo>
                <a:cubicBezTo>
                  <a:pt x="233" y="175"/>
                  <a:pt x="233" y="175"/>
                  <a:pt x="233" y="175"/>
                </a:cubicBezTo>
                <a:cubicBezTo>
                  <a:pt x="235" y="174"/>
                  <a:pt x="235" y="174"/>
                  <a:pt x="235" y="174"/>
                </a:cubicBezTo>
                <a:cubicBezTo>
                  <a:pt x="234" y="175"/>
                  <a:pt x="234" y="175"/>
                  <a:pt x="234" y="175"/>
                </a:cubicBezTo>
                <a:cubicBezTo>
                  <a:pt x="233" y="178"/>
                  <a:pt x="233" y="178"/>
                  <a:pt x="233" y="178"/>
                </a:cubicBezTo>
                <a:cubicBezTo>
                  <a:pt x="231" y="179"/>
                  <a:pt x="231" y="179"/>
                  <a:pt x="231" y="179"/>
                </a:cubicBezTo>
                <a:cubicBezTo>
                  <a:pt x="232" y="176"/>
                  <a:pt x="232" y="176"/>
                  <a:pt x="232" y="176"/>
                </a:cubicBezTo>
                <a:cubicBezTo>
                  <a:pt x="230" y="177"/>
                  <a:pt x="230" y="177"/>
                  <a:pt x="230" y="177"/>
                </a:cubicBezTo>
                <a:cubicBezTo>
                  <a:pt x="231" y="173"/>
                  <a:pt x="231" y="173"/>
                  <a:pt x="231" y="173"/>
                </a:cubicBezTo>
                <a:cubicBezTo>
                  <a:pt x="225" y="177"/>
                  <a:pt x="225" y="177"/>
                  <a:pt x="225" y="177"/>
                </a:cubicBezTo>
                <a:cubicBezTo>
                  <a:pt x="229" y="175"/>
                  <a:pt x="229" y="175"/>
                  <a:pt x="229" y="175"/>
                </a:cubicBezTo>
                <a:cubicBezTo>
                  <a:pt x="225" y="175"/>
                  <a:pt x="225" y="175"/>
                  <a:pt x="225" y="175"/>
                </a:cubicBezTo>
                <a:cubicBezTo>
                  <a:pt x="226" y="174"/>
                  <a:pt x="226" y="174"/>
                  <a:pt x="226" y="174"/>
                </a:cubicBezTo>
                <a:cubicBezTo>
                  <a:pt x="223" y="175"/>
                  <a:pt x="223" y="175"/>
                  <a:pt x="223" y="175"/>
                </a:cubicBezTo>
                <a:cubicBezTo>
                  <a:pt x="216" y="174"/>
                  <a:pt x="216" y="174"/>
                  <a:pt x="216" y="174"/>
                </a:cubicBezTo>
                <a:cubicBezTo>
                  <a:pt x="219" y="171"/>
                  <a:pt x="219" y="171"/>
                  <a:pt x="219" y="171"/>
                </a:cubicBezTo>
                <a:cubicBezTo>
                  <a:pt x="217" y="171"/>
                  <a:pt x="217" y="171"/>
                  <a:pt x="217" y="171"/>
                </a:cubicBezTo>
                <a:cubicBezTo>
                  <a:pt x="221" y="169"/>
                  <a:pt x="221" y="169"/>
                  <a:pt x="221" y="169"/>
                </a:cubicBezTo>
                <a:cubicBezTo>
                  <a:pt x="221" y="168"/>
                  <a:pt x="221" y="168"/>
                  <a:pt x="221" y="168"/>
                </a:cubicBezTo>
                <a:cubicBezTo>
                  <a:pt x="225" y="165"/>
                  <a:pt x="225" y="165"/>
                  <a:pt x="225" y="165"/>
                </a:cubicBezTo>
                <a:cubicBezTo>
                  <a:pt x="225" y="162"/>
                  <a:pt x="225" y="162"/>
                  <a:pt x="225" y="162"/>
                </a:cubicBezTo>
                <a:cubicBezTo>
                  <a:pt x="230" y="159"/>
                  <a:pt x="230" y="159"/>
                  <a:pt x="230" y="159"/>
                </a:cubicBezTo>
                <a:cubicBezTo>
                  <a:pt x="232" y="159"/>
                  <a:pt x="232" y="159"/>
                  <a:pt x="232" y="159"/>
                </a:cubicBezTo>
                <a:cubicBezTo>
                  <a:pt x="226" y="167"/>
                  <a:pt x="226" y="167"/>
                  <a:pt x="226" y="167"/>
                </a:cubicBezTo>
                <a:cubicBezTo>
                  <a:pt x="228" y="165"/>
                  <a:pt x="228" y="165"/>
                  <a:pt x="228" y="165"/>
                </a:cubicBezTo>
                <a:cubicBezTo>
                  <a:pt x="229" y="165"/>
                  <a:pt x="229" y="165"/>
                  <a:pt x="229" y="165"/>
                </a:cubicBezTo>
                <a:cubicBezTo>
                  <a:pt x="228" y="166"/>
                  <a:pt x="228" y="166"/>
                  <a:pt x="228" y="166"/>
                </a:cubicBezTo>
                <a:cubicBezTo>
                  <a:pt x="228" y="167"/>
                  <a:pt x="228" y="167"/>
                  <a:pt x="228" y="167"/>
                </a:cubicBezTo>
                <a:cubicBezTo>
                  <a:pt x="230" y="167"/>
                  <a:pt x="230" y="167"/>
                  <a:pt x="230" y="167"/>
                </a:cubicBezTo>
                <a:cubicBezTo>
                  <a:pt x="229" y="168"/>
                  <a:pt x="229" y="168"/>
                  <a:pt x="229" y="168"/>
                </a:cubicBezTo>
                <a:cubicBezTo>
                  <a:pt x="234" y="168"/>
                  <a:pt x="234" y="168"/>
                  <a:pt x="234" y="168"/>
                </a:cubicBezTo>
                <a:cubicBezTo>
                  <a:pt x="232" y="171"/>
                  <a:pt x="232" y="171"/>
                  <a:pt x="232" y="171"/>
                </a:cubicBezTo>
                <a:cubicBezTo>
                  <a:pt x="235" y="170"/>
                  <a:pt x="235" y="170"/>
                  <a:pt x="235" y="170"/>
                </a:cubicBezTo>
                <a:cubicBezTo>
                  <a:pt x="232" y="172"/>
                  <a:pt x="232" y="172"/>
                  <a:pt x="232" y="172"/>
                </a:cubicBezTo>
                <a:cubicBezTo>
                  <a:pt x="232" y="174"/>
                  <a:pt x="232" y="174"/>
                  <a:pt x="232" y="174"/>
                </a:cubicBezTo>
                <a:lnTo>
                  <a:pt x="235" y="172"/>
                </a:lnTo>
                <a:close/>
                <a:moveTo>
                  <a:pt x="224" y="367"/>
                </a:moveTo>
                <a:cubicBezTo>
                  <a:pt x="222" y="372"/>
                  <a:pt x="222" y="372"/>
                  <a:pt x="222" y="372"/>
                </a:cubicBezTo>
                <a:cubicBezTo>
                  <a:pt x="217" y="372"/>
                  <a:pt x="217" y="372"/>
                  <a:pt x="217" y="372"/>
                </a:cubicBezTo>
                <a:cubicBezTo>
                  <a:pt x="217" y="367"/>
                  <a:pt x="217" y="367"/>
                  <a:pt x="217" y="367"/>
                </a:cubicBezTo>
                <a:cubicBezTo>
                  <a:pt x="218" y="367"/>
                  <a:pt x="218" y="367"/>
                  <a:pt x="218" y="367"/>
                </a:cubicBezTo>
                <a:lnTo>
                  <a:pt x="224" y="367"/>
                </a:lnTo>
                <a:close/>
                <a:moveTo>
                  <a:pt x="179" y="84"/>
                </a:moveTo>
                <a:cubicBezTo>
                  <a:pt x="175" y="85"/>
                  <a:pt x="175" y="85"/>
                  <a:pt x="175" y="85"/>
                </a:cubicBezTo>
                <a:cubicBezTo>
                  <a:pt x="175" y="84"/>
                  <a:pt x="175" y="84"/>
                  <a:pt x="175" y="84"/>
                </a:cubicBezTo>
                <a:cubicBezTo>
                  <a:pt x="177" y="83"/>
                  <a:pt x="177" y="83"/>
                  <a:pt x="177" y="83"/>
                </a:cubicBezTo>
                <a:cubicBezTo>
                  <a:pt x="176" y="82"/>
                  <a:pt x="176" y="82"/>
                  <a:pt x="176" y="82"/>
                </a:cubicBezTo>
                <a:cubicBezTo>
                  <a:pt x="179" y="80"/>
                  <a:pt x="179" y="80"/>
                  <a:pt x="179" y="80"/>
                </a:cubicBezTo>
                <a:cubicBezTo>
                  <a:pt x="181" y="80"/>
                  <a:pt x="181" y="80"/>
                  <a:pt x="181" y="80"/>
                </a:cubicBezTo>
                <a:cubicBezTo>
                  <a:pt x="180" y="79"/>
                  <a:pt x="180" y="79"/>
                  <a:pt x="180" y="79"/>
                </a:cubicBezTo>
                <a:cubicBezTo>
                  <a:pt x="181" y="79"/>
                  <a:pt x="181" y="79"/>
                  <a:pt x="181" y="79"/>
                </a:cubicBezTo>
                <a:cubicBezTo>
                  <a:pt x="191" y="79"/>
                  <a:pt x="191" y="79"/>
                  <a:pt x="191" y="79"/>
                </a:cubicBezTo>
                <a:cubicBezTo>
                  <a:pt x="183" y="83"/>
                  <a:pt x="183" y="83"/>
                  <a:pt x="183" y="83"/>
                </a:cubicBezTo>
                <a:cubicBezTo>
                  <a:pt x="178" y="83"/>
                  <a:pt x="178" y="83"/>
                  <a:pt x="178" y="83"/>
                </a:cubicBezTo>
                <a:lnTo>
                  <a:pt x="179" y="84"/>
                </a:lnTo>
                <a:close/>
                <a:moveTo>
                  <a:pt x="174" y="81"/>
                </a:moveTo>
                <a:cubicBezTo>
                  <a:pt x="169" y="83"/>
                  <a:pt x="169" y="83"/>
                  <a:pt x="169" y="83"/>
                </a:cubicBezTo>
                <a:cubicBezTo>
                  <a:pt x="172" y="82"/>
                  <a:pt x="172" y="82"/>
                  <a:pt x="172" y="82"/>
                </a:cubicBezTo>
                <a:cubicBezTo>
                  <a:pt x="173" y="84"/>
                  <a:pt x="173" y="84"/>
                  <a:pt x="173" y="84"/>
                </a:cubicBezTo>
                <a:cubicBezTo>
                  <a:pt x="172" y="84"/>
                  <a:pt x="172" y="84"/>
                  <a:pt x="172" y="84"/>
                </a:cubicBezTo>
                <a:cubicBezTo>
                  <a:pt x="171" y="86"/>
                  <a:pt x="171" y="86"/>
                  <a:pt x="171" y="86"/>
                </a:cubicBezTo>
                <a:cubicBezTo>
                  <a:pt x="166" y="87"/>
                  <a:pt x="166" y="87"/>
                  <a:pt x="166" y="87"/>
                </a:cubicBezTo>
                <a:cubicBezTo>
                  <a:pt x="166" y="87"/>
                  <a:pt x="166" y="87"/>
                  <a:pt x="166" y="87"/>
                </a:cubicBezTo>
                <a:cubicBezTo>
                  <a:pt x="164" y="88"/>
                  <a:pt x="164" y="88"/>
                  <a:pt x="164" y="88"/>
                </a:cubicBezTo>
                <a:cubicBezTo>
                  <a:pt x="163" y="86"/>
                  <a:pt x="163" y="86"/>
                  <a:pt x="163" y="86"/>
                </a:cubicBezTo>
                <a:cubicBezTo>
                  <a:pt x="160" y="83"/>
                  <a:pt x="160" y="83"/>
                  <a:pt x="160" y="83"/>
                </a:cubicBezTo>
                <a:cubicBezTo>
                  <a:pt x="162" y="82"/>
                  <a:pt x="162" y="82"/>
                  <a:pt x="162" y="82"/>
                </a:cubicBezTo>
                <a:cubicBezTo>
                  <a:pt x="162" y="83"/>
                  <a:pt x="162" y="83"/>
                  <a:pt x="162" y="83"/>
                </a:cubicBezTo>
                <a:cubicBezTo>
                  <a:pt x="165" y="83"/>
                  <a:pt x="165" y="83"/>
                  <a:pt x="165" y="83"/>
                </a:cubicBezTo>
                <a:cubicBezTo>
                  <a:pt x="166" y="82"/>
                  <a:pt x="166" y="82"/>
                  <a:pt x="166" y="82"/>
                </a:cubicBezTo>
                <a:cubicBezTo>
                  <a:pt x="167" y="82"/>
                  <a:pt x="167" y="82"/>
                  <a:pt x="167" y="82"/>
                </a:cubicBezTo>
                <a:cubicBezTo>
                  <a:pt x="165" y="81"/>
                  <a:pt x="165" y="81"/>
                  <a:pt x="165" y="81"/>
                </a:cubicBezTo>
                <a:cubicBezTo>
                  <a:pt x="166" y="81"/>
                  <a:pt x="166" y="81"/>
                  <a:pt x="166" y="81"/>
                </a:cubicBezTo>
                <a:cubicBezTo>
                  <a:pt x="166" y="80"/>
                  <a:pt x="166" y="80"/>
                  <a:pt x="166" y="80"/>
                </a:cubicBezTo>
                <a:cubicBezTo>
                  <a:pt x="169" y="79"/>
                  <a:pt x="169" y="79"/>
                  <a:pt x="169" y="79"/>
                </a:cubicBezTo>
                <a:cubicBezTo>
                  <a:pt x="175" y="79"/>
                  <a:pt x="175" y="79"/>
                  <a:pt x="175" y="79"/>
                </a:cubicBezTo>
                <a:cubicBezTo>
                  <a:pt x="176" y="80"/>
                  <a:pt x="176" y="80"/>
                  <a:pt x="176" y="80"/>
                </a:cubicBezTo>
                <a:cubicBezTo>
                  <a:pt x="173" y="80"/>
                  <a:pt x="173" y="80"/>
                  <a:pt x="173" y="80"/>
                </a:cubicBezTo>
                <a:lnTo>
                  <a:pt x="174" y="81"/>
                </a:lnTo>
                <a:close/>
                <a:moveTo>
                  <a:pt x="150" y="94"/>
                </a:moveTo>
                <a:cubicBezTo>
                  <a:pt x="149" y="95"/>
                  <a:pt x="149" y="95"/>
                  <a:pt x="149" y="95"/>
                </a:cubicBezTo>
                <a:cubicBezTo>
                  <a:pt x="150" y="95"/>
                  <a:pt x="150" y="95"/>
                  <a:pt x="150" y="95"/>
                </a:cubicBezTo>
                <a:cubicBezTo>
                  <a:pt x="146" y="96"/>
                  <a:pt x="146" y="96"/>
                  <a:pt x="146" y="96"/>
                </a:cubicBezTo>
                <a:cubicBezTo>
                  <a:pt x="141" y="96"/>
                  <a:pt x="141" y="96"/>
                  <a:pt x="141" y="96"/>
                </a:cubicBezTo>
                <a:cubicBezTo>
                  <a:pt x="142" y="95"/>
                  <a:pt x="142" y="95"/>
                  <a:pt x="142" y="95"/>
                </a:cubicBezTo>
                <a:cubicBezTo>
                  <a:pt x="139" y="95"/>
                  <a:pt x="139" y="95"/>
                  <a:pt x="139" y="95"/>
                </a:cubicBezTo>
                <a:cubicBezTo>
                  <a:pt x="139" y="94"/>
                  <a:pt x="139" y="94"/>
                  <a:pt x="139" y="94"/>
                </a:cubicBezTo>
                <a:cubicBezTo>
                  <a:pt x="136" y="95"/>
                  <a:pt x="136" y="95"/>
                  <a:pt x="136" y="95"/>
                </a:cubicBezTo>
                <a:cubicBezTo>
                  <a:pt x="129" y="96"/>
                  <a:pt x="129" y="96"/>
                  <a:pt x="129" y="96"/>
                </a:cubicBezTo>
                <a:cubicBezTo>
                  <a:pt x="120" y="97"/>
                  <a:pt x="120" y="97"/>
                  <a:pt x="120" y="97"/>
                </a:cubicBezTo>
                <a:cubicBezTo>
                  <a:pt x="120" y="97"/>
                  <a:pt x="120" y="97"/>
                  <a:pt x="120" y="97"/>
                </a:cubicBezTo>
                <a:cubicBezTo>
                  <a:pt x="121" y="95"/>
                  <a:pt x="121" y="95"/>
                  <a:pt x="121" y="95"/>
                </a:cubicBezTo>
                <a:cubicBezTo>
                  <a:pt x="119" y="94"/>
                  <a:pt x="119" y="94"/>
                  <a:pt x="119" y="94"/>
                </a:cubicBezTo>
                <a:cubicBezTo>
                  <a:pt x="115" y="94"/>
                  <a:pt x="115" y="94"/>
                  <a:pt x="115" y="94"/>
                </a:cubicBezTo>
                <a:cubicBezTo>
                  <a:pt x="115" y="92"/>
                  <a:pt x="115" y="92"/>
                  <a:pt x="115" y="92"/>
                </a:cubicBezTo>
                <a:cubicBezTo>
                  <a:pt x="129" y="91"/>
                  <a:pt x="129" y="91"/>
                  <a:pt x="129" y="91"/>
                </a:cubicBezTo>
                <a:cubicBezTo>
                  <a:pt x="117" y="90"/>
                  <a:pt x="117" y="90"/>
                  <a:pt x="117" y="90"/>
                </a:cubicBezTo>
                <a:cubicBezTo>
                  <a:pt x="117" y="89"/>
                  <a:pt x="117" y="89"/>
                  <a:pt x="117" y="89"/>
                </a:cubicBezTo>
                <a:cubicBezTo>
                  <a:pt x="125" y="87"/>
                  <a:pt x="125" y="87"/>
                  <a:pt x="125" y="87"/>
                </a:cubicBezTo>
                <a:cubicBezTo>
                  <a:pt x="119" y="87"/>
                  <a:pt x="119" y="87"/>
                  <a:pt x="119" y="87"/>
                </a:cubicBezTo>
                <a:cubicBezTo>
                  <a:pt x="120" y="86"/>
                  <a:pt x="120" y="86"/>
                  <a:pt x="120" y="86"/>
                </a:cubicBezTo>
                <a:cubicBezTo>
                  <a:pt x="118" y="86"/>
                  <a:pt x="118" y="86"/>
                  <a:pt x="118" y="86"/>
                </a:cubicBezTo>
                <a:cubicBezTo>
                  <a:pt x="122" y="85"/>
                  <a:pt x="122" y="85"/>
                  <a:pt x="122" y="85"/>
                </a:cubicBezTo>
                <a:cubicBezTo>
                  <a:pt x="122" y="84"/>
                  <a:pt x="122" y="84"/>
                  <a:pt x="122" y="84"/>
                </a:cubicBezTo>
                <a:cubicBezTo>
                  <a:pt x="123" y="83"/>
                  <a:pt x="123" y="83"/>
                  <a:pt x="123" y="83"/>
                </a:cubicBezTo>
                <a:cubicBezTo>
                  <a:pt x="134" y="81"/>
                  <a:pt x="134" y="81"/>
                  <a:pt x="134" y="81"/>
                </a:cubicBezTo>
                <a:cubicBezTo>
                  <a:pt x="134" y="82"/>
                  <a:pt x="134" y="82"/>
                  <a:pt x="134" y="82"/>
                </a:cubicBezTo>
                <a:cubicBezTo>
                  <a:pt x="131" y="83"/>
                  <a:pt x="131" y="83"/>
                  <a:pt x="131" y="83"/>
                </a:cubicBezTo>
                <a:cubicBezTo>
                  <a:pt x="137" y="82"/>
                  <a:pt x="137" y="82"/>
                  <a:pt x="137" y="82"/>
                </a:cubicBezTo>
                <a:cubicBezTo>
                  <a:pt x="139" y="83"/>
                  <a:pt x="139" y="83"/>
                  <a:pt x="139" y="83"/>
                </a:cubicBezTo>
                <a:cubicBezTo>
                  <a:pt x="136" y="84"/>
                  <a:pt x="136" y="84"/>
                  <a:pt x="136" y="84"/>
                </a:cubicBezTo>
                <a:cubicBezTo>
                  <a:pt x="142" y="83"/>
                  <a:pt x="142" y="83"/>
                  <a:pt x="142" y="83"/>
                </a:cubicBezTo>
                <a:cubicBezTo>
                  <a:pt x="142" y="82"/>
                  <a:pt x="142" y="82"/>
                  <a:pt x="142" y="82"/>
                </a:cubicBezTo>
                <a:cubicBezTo>
                  <a:pt x="144" y="82"/>
                  <a:pt x="144" y="82"/>
                  <a:pt x="144" y="82"/>
                </a:cubicBezTo>
                <a:cubicBezTo>
                  <a:pt x="145" y="84"/>
                  <a:pt x="145" y="84"/>
                  <a:pt x="145" y="84"/>
                </a:cubicBezTo>
                <a:cubicBezTo>
                  <a:pt x="143" y="86"/>
                  <a:pt x="143" y="86"/>
                  <a:pt x="143" y="86"/>
                </a:cubicBezTo>
                <a:cubicBezTo>
                  <a:pt x="145" y="86"/>
                  <a:pt x="145" y="86"/>
                  <a:pt x="145" y="86"/>
                </a:cubicBezTo>
                <a:cubicBezTo>
                  <a:pt x="149" y="81"/>
                  <a:pt x="149" y="81"/>
                  <a:pt x="149" y="81"/>
                </a:cubicBezTo>
                <a:cubicBezTo>
                  <a:pt x="152" y="81"/>
                  <a:pt x="152" y="81"/>
                  <a:pt x="152" y="81"/>
                </a:cubicBezTo>
                <a:cubicBezTo>
                  <a:pt x="153" y="83"/>
                  <a:pt x="153" y="83"/>
                  <a:pt x="153" y="83"/>
                </a:cubicBezTo>
                <a:cubicBezTo>
                  <a:pt x="151" y="85"/>
                  <a:pt x="151" y="85"/>
                  <a:pt x="151" y="85"/>
                </a:cubicBezTo>
                <a:cubicBezTo>
                  <a:pt x="151" y="87"/>
                  <a:pt x="151" y="87"/>
                  <a:pt x="151" y="87"/>
                </a:cubicBezTo>
                <a:cubicBezTo>
                  <a:pt x="149" y="88"/>
                  <a:pt x="149" y="88"/>
                  <a:pt x="149" y="88"/>
                </a:cubicBezTo>
                <a:cubicBezTo>
                  <a:pt x="154" y="92"/>
                  <a:pt x="154" y="92"/>
                  <a:pt x="154" y="92"/>
                </a:cubicBezTo>
                <a:cubicBezTo>
                  <a:pt x="153" y="93"/>
                  <a:pt x="153" y="93"/>
                  <a:pt x="153" y="93"/>
                </a:cubicBezTo>
                <a:cubicBezTo>
                  <a:pt x="151" y="92"/>
                  <a:pt x="151" y="92"/>
                  <a:pt x="151" y="92"/>
                </a:cubicBezTo>
                <a:cubicBezTo>
                  <a:pt x="148" y="93"/>
                  <a:pt x="148" y="93"/>
                  <a:pt x="148" y="93"/>
                </a:cubicBezTo>
                <a:cubicBezTo>
                  <a:pt x="147" y="94"/>
                  <a:pt x="147" y="94"/>
                  <a:pt x="147" y="94"/>
                </a:cubicBezTo>
                <a:lnTo>
                  <a:pt x="150" y="94"/>
                </a:lnTo>
                <a:close/>
                <a:moveTo>
                  <a:pt x="138" y="73"/>
                </a:moveTo>
                <a:cubicBezTo>
                  <a:pt x="144" y="73"/>
                  <a:pt x="144" y="73"/>
                  <a:pt x="144" y="73"/>
                </a:cubicBezTo>
                <a:cubicBezTo>
                  <a:pt x="139" y="73"/>
                  <a:pt x="139" y="73"/>
                  <a:pt x="139" y="73"/>
                </a:cubicBezTo>
                <a:cubicBezTo>
                  <a:pt x="141" y="72"/>
                  <a:pt x="141" y="72"/>
                  <a:pt x="141" y="72"/>
                </a:cubicBezTo>
                <a:cubicBezTo>
                  <a:pt x="145" y="72"/>
                  <a:pt x="145" y="72"/>
                  <a:pt x="145" y="72"/>
                </a:cubicBezTo>
                <a:cubicBezTo>
                  <a:pt x="143" y="72"/>
                  <a:pt x="143" y="72"/>
                  <a:pt x="143" y="72"/>
                </a:cubicBezTo>
                <a:cubicBezTo>
                  <a:pt x="146" y="71"/>
                  <a:pt x="146" y="71"/>
                  <a:pt x="146" y="71"/>
                </a:cubicBezTo>
                <a:cubicBezTo>
                  <a:pt x="150" y="72"/>
                  <a:pt x="150" y="72"/>
                  <a:pt x="150" y="72"/>
                </a:cubicBezTo>
                <a:cubicBezTo>
                  <a:pt x="150" y="74"/>
                  <a:pt x="150" y="74"/>
                  <a:pt x="150" y="74"/>
                </a:cubicBezTo>
                <a:cubicBezTo>
                  <a:pt x="155" y="74"/>
                  <a:pt x="155" y="74"/>
                  <a:pt x="155" y="74"/>
                </a:cubicBezTo>
                <a:cubicBezTo>
                  <a:pt x="155" y="73"/>
                  <a:pt x="155" y="73"/>
                  <a:pt x="155" y="73"/>
                </a:cubicBezTo>
                <a:cubicBezTo>
                  <a:pt x="157" y="73"/>
                  <a:pt x="157" y="73"/>
                  <a:pt x="157" y="73"/>
                </a:cubicBezTo>
                <a:cubicBezTo>
                  <a:pt x="155" y="72"/>
                  <a:pt x="155" y="72"/>
                  <a:pt x="155" y="72"/>
                </a:cubicBezTo>
                <a:cubicBezTo>
                  <a:pt x="157" y="71"/>
                  <a:pt x="157" y="71"/>
                  <a:pt x="157" y="71"/>
                </a:cubicBezTo>
                <a:cubicBezTo>
                  <a:pt x="161" y="70"/>
                  <a:pt x="161" y="70"/>
                  <a:pt x="161" y="70"/>
                </a:cubicBezTo>
                <a:cubicBezTo>
                  <a:pt x="160" y="72"/>
                  <a:pt x="160" y="72"/>
                  <a:pt x="160" y="72"/>
                </a:cubicBezTo>
                <a:cubicBezTo>
                  <a:pt x="158" y="72"/>
                  <a:pt x="158" y="72"/>
                  <a:pt x="158" y="72"/>
                </a:cubicBezTo>
                <a:cubicBezTo>
                  <a:pt x="160" y="73"/>
                  <a:pt x="160" y="73"/>
                  <a:pt x="160" y="73"/>
                </a:cubicBezTo>
                <a:cubicBezTo>
                  <a:pt x="159" y="73"/>
                  <a:pt x="159" y="73"/>
                  <a:pt x="159" y="73"/>
                </a:cubicBezTo>
                <a:cubicBezTo>
                  <a:pt x="164" y="73"/>
                  <a:pt x="164" y="73"/>
                  <a:pt x="164" y="73"/>
                </a:cubicBezTo>
                <a:cubicBezTo>
                  <a:pt x="164" y="74"/>
                  <a:pt x="164" y="74"/>
                  <a:pt x="164" y="74"/>
                </a:cubicBezTo>
                <a:cubicBezTo>
                  <a:pt x="160" y="76"/>
                  <a:pt x="160" y="76"/>
                  <a:pt x="160" y="76"/>
                </a:cubicBezTo>
                <a:cubicBezTo>
                  <a:pt x="154" y="75"/>
                  <a:pt x="154" y="75"/>
                  <a:pt x="154" y="75"/>
                </a:cubicBezTo>
                <a:cubicBezTo>
                  <a:pt x="143" y="77"/>
                  <a:pt x="143" y="77"/>
                  <a:pt x="143" y="77"/>
                </a:cubicBezTo>
                <a:cubicBezTo>
                  <a:pt x="140" y="76"/>
                  <a:pt x="140" y="76"/>
                  <a:pt x="140" y="76"/>
                </a:cubicBezTo>
                <a:cubicBezTo>
                  <a:pt x="150" y="75"/>
                  <a:pt x="150" y="75"/>
                  <a:pt x="150" y="75"/>
                </a:cubicBezTo>
                <a:cubicBezTo>
                  <a:pt x="142" y="76"/>
                  <a:pt x="142" y="76"/>
                  <a:pt x="142" y="76"/>
                </a:cubicBezTo>
                <a:cubicBezTo>
                  <a:pt x="145" y="74"/>
                  <a:pt x="145" y="74"/>
                  <a:pt x="145" y="74"/>
                </a:cubicBezTo>
                <a:cubicBezTo>
                  <a:pt x="144" y="74"/>
                  <a:pt x="144" y="74"/>
                  <a:pt x="144" y="74"/>
                </a:cubicBezTo>
                <a:cubicBezTo>
                  <a:pt x="138" y="76"/>
                  <a:pt x="138" y="76"/>
                  <a:pt x="138" y="76"/>
                </a:cubicBezTo>
                <a:cubicBezTo>
                  <a:pt x="135" y="75"/>
                  <a:pt x="135" y="75"/>
                  <a:pt x="135" y="75"/>
                </a:cubicBezTo>
                <a:cubicBezTo>
                  <a:pt x="142" y="73"/>
                  <a:pt x="142" y="73"/>
                  <a:pt x="142" y="73"/>
                </a:cubicBezTo>
                <a:lnTo>
                  <a:pt x="138" y="73"/>
                </a:lnTo>
                <a:close/>
                <a:moveTo>
                  <a:pt x="217" y="61"/>
                </a:moveTo>
                <a:cubicBezTo>
                  <a:pt x="218" y="60"/>
                  <a:pt x="218" y="60"/>
                  <a:pt x="218" y="60"/>
                </a:cubicBezTo>
                <a:cubicBezTo>
                  <a:pt x="219" y="60"/>
                  <a:pt x="219" y="60"/>
                  <a:pt x="219" y="60"/>
                </a:cubicBezTo>
                <a:cubicBezTo>
                  <a:pt x="217" y="61"/>
                  <a:pt x="217" y="61"/>
                  <a:pt x="217" y="61"/>
                </a:cubicBezTo>
                <a:cubicBezTo>
                  <a:pt x="219" y="61"/>
                  <a:pt x="219" y="61"/>
                  <a:pt x="219" y="61"/>
                </a:cubicBezTo>
                <a:cubicBezTo>
                  <a:pt x="216" y="62"/>
                  <a:pt x="216" y="62"/>
                  <a:pt x="216" y="62"/>
                </a:cubicBezTo>
                <a:cubicBezTo>
                  <a:pt x="221" y="63"/>
                  <a:pt x="221" y="63"/>
                  <a:pt x="221" y="63"/>
                </a:cubicBezTo>
                <a:cubicBezTo>
                  <a:pt x="215" y="63"/>
                  <a:pt x="215" y="63"/>
                  <a:pt x="215" y="63"/>
                </a:cubicBezTo>
                <a:cubicBezTo>
                  <a:pt x="213" y="65"/>
                  <a:pt x="213" y="65"/>
                  <a:pt x="213" y="65"/>
                </a:cubicBezTo>
                <a:cubicBezTo>
                  <a:pt x="213" y="63"/>
                  <a:pt x="213" y="63"/>
                  <a:pt x="213" y="63"/>
                </a:cubicBezTo>
                <a:cubicBezTo>
                  <a:pt x="212" y="64"/>
                  <a:pt x="212" y="64"/>
                  <a:pt x="212" y="64"/>
                </a:cubicBezTo>
                <a:cubicBezTo>
                  <a:pt x="211" y="65"/>
                  <a:pt x="211" y="65"/>
                  <a:pt x="211" y="65"/>
                </a:cubicBezTo>
                <a:cubicBezTo>
                  <a:pt x="210" y="65"/>
                  <a:pt x="210" y="65"/>
                  <a:pt x="210" y="65"/>
                </a:cubicBezTo>
                <a:cubicBezTo>
                  <a:pt x="209" y="66"/>
                  <a:pt x="209" y="66"/>
                  <a:pt x="209" y="66"/>
                </a:cubicBezTo>
                <a:cubicBezTo>
                  <a:pt x="208" y="65"/>
                  <a:pt x="208" y="65"/>
                  <a:pt x="208" y="65"/>
                </a:cubicBezTo>
                <a:cubicBezTo>
                  <a:pt x="207" y="66"/>
                  <a:pt x="207" y="66"/>
                  <a:pt x="207" y="66"/>
                </a:cubicBezTo>
                <a:cubicBezTo>
                  <a:pt x="202" y="66"/>
                  <a:pt x="202" y="66"/>
                  <a:pt x="202" y="66"/>
                </a:cubicBezTo>
                <a:cubicBezTo>
                  <a:pt x="202" y="65"/>
                  <a:pt x="202" y="65"/>
                  <a:pt x="202" y="65"/>
                </a:cubicBezTo>
                <a:cubicBezTo>
                  <a:pt x="204" y="65"/>
                  <a:pt x="204" y="65"/>
                  <a:pt x="204" y="65"/>
                </a:cubicBezTo>
                <a:cubicBezTo>
                  <a:pt x="201" y="64"/>
                  <a:pt x="201" y="64"/>
                  <a:pt x="201" y="64"/>
                </a:cubicBezTo>
                <a:cubicBezTo>
                  <a:pt x="210" y="63"/>
                  <a:pt x="210" y="63"/>
                  <a:pt x="210" y="63"/>
                </a:cubicBezTo>
                <a:cubicBezTo>
                  <a:pt x="200" y="63"/>
                  <a:pt x="200" y="63"/>
                  <a:pt x="200" y="63"/>
                </a:cubicBezTo>
                <a:cubicBezTo>
                  <a:pt x="204" y="62"/>
                  <a:pt x="204" y="62"/>
                  <a:pt x="204" y="62"/>
                </a:cubicBezTo>
                <a:cubicBezTo>
                  <a:pt x="200" y="62"/>
                  <a:pt x="200" y="62"/>
                  <a:pt x="200" y="62"/>
                </a:cubicBezTo>
                <a:cubicBezTo>
                  <a:pt x="201" y="60"/>
                  <a:pt x="201" y="60"/>
                  <a:pt x="201" y="60"/>
                </a:cubicBezTo>
                <a:cubicBezTo>
                  <a:pt x="206" y="60"/>
                  <a:pt x="206" y="60"/>
                  <a:pt x="206" y="60"/>
                </a:cubicBezTo>
                <a:cubicBezTo>
                  <a:pt x="201" y="60"/>
                  <a:pt x="201" y="60"/>
                  <a:pt x="201" y="60"/>
                </a:cubicBezTo>
                <a:cubicBezTo>
                  <a:pt x="204" y="60"/>
                  <a:pt x="204" y="60"/>
                  <a:pt x="204" y="60"/>
                </a:cubicBezTo>
                <a:cubicBezTo>
                  <a:pt x="203" y="59"/>
                  <a:pt x="203" y="59"/>
                  <a:pt x="203" y="59"/>
                </a:cubicBezTo>
                <a:cubicBezTo>
                  <a:pt x="204" y="59"/>
                  <a:pt x="204" y="59"/>
                  <a:pt x="204" y="59"/>
                </a:cubicBezTo>
                <a:cubicBezTo>
                  <a:pt x="207" y="59"/>
                  <a:pt x="207" y="59"/>
                  <a:pt x="207" y="59"/>
                </a:cubicBezTo>
                <a:cubicBezTo>
                  <a:pt x="206" y="58"/>
                  <a:pt x="206" y="58"/>
                  <a:pt x="206" y="58"/>
                </a:cubicBezTo>
                <a:cubicBezTo>
                  <a:pt x="211" y="58"/>
                  <a:pt x="211" y="58"/>
                  <a:pt x="211" y="58"/>
                </a:cubicBezTo>
                <a:cubicBezTo>
                  <a:pt x="208" y="57"/>
                  <a:pt x="208" y="57"/>
                  <a:pt x="208" y="57"/>
                </a:cubicBezTo>
                <a:cubicBezTo>
                  <a:pt x="213" y="57"/>
                  <a:pt x="213" y="57"/>
                  <a:pt x="213" y="57"/>
                </a:cubicBezTo>
                <a:cubicBezTo>
                  <a:pt x="213" y="59"/>
                  <a:pt x="213" y="59"/>
                  <a:pt x="213" y="59"/>
                </a:cubicBezTo>
                <a:cubicBezTo>
                  <a:pt x="216" y="59"/>
                  <a:pt x="216" y="59"/>
                  <a:pt x="216" y="59"/>
                </a:cubicBezTo>
                <a:cubicBezTo>
                  <a:pt x="216" y="61"/>
                  <a:pt x="216" y="61"/>
                  <a:pt x="216" y="61"/>
                </a:cubicBezTo>
                <a:lnTo>
                  <a:pt x="217" y="61"/>
                </a:lnTo>
                <a:close/>
                <a:moveTo>
                  <a:pt x="216" y="76"/>
                </a:moveTo>
                <a:cubicBezTo>
                  <a:pt x="216" y="77"/>
                  <a:pt x="216" y="77"/>
                  <a:pt x="216" y="77"/>
                </a:cubicBezTo>
                <a:cubicBezTo>
                  <a:pt x="212" y="77"/>
                  <a:pt x="212" y="77"/>
                  <a:pt x="212" y="77"/>
                </a:cubicBezTo>
                <a:cubicBezTo>
                  <a:pt x="209" y="76"/>
                  <a:pt x="209" y="76"/>
                  <a:pt x="209" y="76"/>
                </a:cubicBezTo>
                <a:cubicBezTo>
                  <a:pt x="210" y="76"/>
                  <a:pt x="210" y="76"/>
                  <a:pt x="210" y="76"/>
                </a:cubicBezTo>
                <a:cubicBezTo>
                  <a:pt x="208" y="77"/>
                  <a:pt x="208" y="77"/>
                  <a:pt x="208" y="77"/>
                </a:cubicBezTo>
                <a:cubicBezTo>
                  <a:pt x="204" y="77"/>
                  <a:pt x="204" y="77"/>
                  <a:pt x="204" y="77"/>
                </a:cubicBezTo>
                <a:cubicBezTo>
                  <a:pt x="197" y="77"/>
                  <a:pt x="197" y="77"/>
                  <a:pt x="197" y="77"/>
                </a:cubicBezTo>
                <a:cubicBezTo>
                  <a:pt x="197" y="76"/>
                  <a:pt x="197" y="76"/>
                  <a:pt x="197" y="76"/>
                </a:cubicBezTo>
                <a:cubicBezTo>
                  <a:pt x="194" y="77"/>
                  <a:pt x="194" y="77"/>
                  <a:pt x="194" y="77"/>
                </a:cubicBezTo>
                <a:cubicBezTo>
                  <a:pt x="193" y="76"/>
                  <a:pt x="193" y="76"/>
                  <a:pt x="193" y="76"/>
                </a:cubicBezTo>
                <a:cubicBezTo>
                  <a:pt x="190" y="77"/>
                  <a:pt x="190" y="77"/>
                  <a:pt x="190" y="77"/>
                </a:cubicBezTo>
                <a:cubicBezTo>
                  <a:pt x="190" y="76"/>
                  <a:pt x="190" y="76"/>
                  <a:pt x="190" y="76"/>
                </a:cubicBezTo>
                <a:cubicBezTo>
                  <a:pt x="192" y="76"/>
                  <a:pt x="192" y="76"/>
                  <a:pt x="192" y="76"/>
                </a:cubicBezTo>
                <a:cubicBezTo>
                  <a:pt x="190" y="75"/>
                  <a:pt x="190" y="75"/>
                  <a:pt x="190" y="75"/>
                </a:cubicBezTo>
                <a:cubicBezTo>
                  <a:pt x="193" y="74"/>
                  <a:pt x="193" y="74"/>
                  <a:pt x="193" y="74"/>
                </a:cubicBezTo>
                <a:cubicBezTo>
                  <a:pt x="193" y="72"/>
                  <a:pt x="193" y="72"/>
                  <a:pt x="193" y="72"/>
                </a:cubicBezTo>
                <a:cubicBezTo>
                  <a:pt x="189" y="72"/>
                  <a:pt x="189" y="72"/>
                  <a:pt x="189" y="72"/>
                </a:cubicBezTo>
                <a:cubicBezTo>
                  <a:pt x="186" y="70"/>
                  <a:pt x="186" y="70"/>
                  <a:pt x="186" y="70"/>
                </a:cubicBezTo>
                <a:cubicBezTo>
                  <a:pt x="192" y="69"/>
                  <a:pt x="192" y="69"/>
                  <a:pt x="192" y="69"/>
                </a:cubicBezTo>
                <a:cubicBezTo>
                  <a:pt x="194" y="70"/>
                  <a:pt x="194" y="70"/>
                  <a:pt x="194" y="70"/>
                </a:cubicBezTo>
                <a:cubicBezTo>
                  <a:pt x="192" y="71"/>
                  <a:pt x="192" y="71"/>
                  <a:pt x="192" y="71"/>
                </a:cubicBezTo>
                <a:cubicBezTo>
                  <a:pt x="198" y="70"/>
                  <a:pt x="198" y="70"/>
                  <a:pt x="198" y="70"/>
                </a:cubicBezTo>
                <a:cubicBezTo>
                  <a:pt x="199" y="71"/>
                  <a:pt x="199" y="71"/>
                  <a:pt x="199" y="71"/>
                </a:cubicBezTo>
                <a:cubicBezTo>
                  <a:pt x="197" y="71"/>
                  <a:pt x="197" y="71"/>
                  <a:pt x="197" y="71"/>
                </a:cubicBezTo>
                <a:cubicBezTo>
                  <a:pt x="201" y="72"/>
                  <a:pt x="201" y="72"/>
                  <a:pt x="201" y="72"/>
                </a:cubicBezTo>
                <a:cubicBezTo>
                  <a:pt x="195" y="72"/>
                  <a:pt x="195" y="72"/>
                  <a:pt x="195" y="72"/>
                </a:cubicBezTo>
                <a:cubicBezTo>
                  <a:pt x="198" y="73"/>
                  <a:pt x="198" y="73"/>
                  <a:pt x="198" y="73"/>
                </a:cubicBezTo>
                <a:cubicBezTo>
                  <a:pt x="195" y="73"/>
                  <a:pt x="195" y="73"/>
                  <a:pt x="195" y="73"/>
                </a:cubicBezTo>
                <a:cubicBezTo>
                  <a:pt x="199" y="73"/>
                  <a:pt x="199" y="73"/>
                  <a:pt x="199" y="73"/>
                </a:cubicBezTo>
                <a:cubicBezTo>
                  <a:pt x="197" y="74"/>
                  <a:pt x="197" y="74"/>
                  <a:pt x="197" y="74"/>
                </a:cubicBezTo>
                <a:cubicBezTo>
                  <a:pt x="199" y="75"/>
                  <a:pt x="199" y="75"/>
                  <a:pt x="199" y="75"/>
                </a:cubicBezTo>
                <a:cubicBezTo>
                  <a:pt x="200" y="74"/>
                  <a:pt x="200" y="74"/>
                  <a:pt x="200" y="74"/>
                </a:cubicBezTo>
                <a:cubicBezTo>
                  <a:pt x="206" y="75"/>
                  <a:pt x="206" y="75"/>
                  <a:pt x="206" y="75"/>
                </a:cubicBezTo>
                <a:cubicBezTo>
                  <a:pt x="215" y="73"/>
                  <a:pt x="215" y="73"/>
                  <a:pt x="215" y="73"/>
                </a:cubicBezTo>
                <a:cubicBezTo>
                  <a:pt x="219" y="75"/>
                  <a:pt x="219" y="75"/>
                  <a:pt x="219" y="75"/>
                </a:cubicBezTo>
                <a:lnTo>
                  <a:pt x="216" y="76"/>
                </a:lnTo>
                <a:close/>
                <a:moveTo>
                  <a:pt x="219" y="80"/>
                </a:moveTo>
                <a:cubicBezTo>
                  <a:pt x="221" y="83"/>
                  <a:pt x="221" y="83"/>
                  <a:pt x="221" y="83"/>
                </a:cubicBezTo>
                <a:cubicBezTo>
                  <a:pt x="211" y="83"/>
                  <a:pt x="211" y="83"/>
                  <a:pt x="211" y="83"/>
                </a:cubicBezTo>
                <a:cubicBezTo>
                  <a:pt x="211" y="81"/>
                  <a:pt x="211" y="81"/>
                  <a:pt x="211" y="81"/>
                </a:cubicBezTo>
                <a:cubicBezTo>
                  <a:pt x="212" y="80"/>
                  <a:pt x="212" y="80"/>
                  <a:pt x="212" y="80"/>
                </a:cubicBezTo>
                <a:cubicBezTo>
                  <a:pt x="216" y="80"/>
                  <a:pt x="216" y="80"/>
                  <a:pt x="216" y="80"/>
                </a:cubicBezTo>
                <a:lnTo>
                  <a:pt x="219" y="80"/>
                </a:lnTo>
                <a:close/>
                <a:moveTo>
                  <a:pt x="179" y="75"/>
                </a:moveTo>
                <a:cubicBezTo>
                  <a:pt x="177" y="76"/>
                  <a:pt x="177" y="76"/>
                  <a:pt x="177" y="76"/>
                </a:cubicBezTo>
                <a:cubicBezTo>
                  <a:pt x="172" y="76"/>
                  <a:pt x="172" y="76"/>
                  <a:pt x="172" y="76"/>
                </a:cubicBezTo>
                <a:cubicBezTo>
                  <a:pt x="174" y="75"/>
                  <a:pt x="174" y="75"/>
                  <a:pt x="174" y="75"/>
                </a:cubicBezTo>
                <a:cubicBezTo>
                  <a:pt x="173" y="74"/>
                  <a:pt x="173" y="74"/>
                  <a:pt x="173" y="74"/>
                </a:cubicBezTo>
                <a:cubicBezTo>
                  <a:pt x="178" y="73"/>
                  <a:pt x="178" y="73"/>
                  <a:pt x="178" y="73"/>
                </a:cubicBezTo>
                <a:cubicBezTo>
                  <a:pt x="169" y="74"/>
                  <a:pt x="169" y="74"/>
                  <a:pt x="169" y="74"/>
                </a:cubicBezTo>
                <a:cubicBezTo>
                  <a:pt x="174" y="73"/>
                  <a:pt x="174" y="73"/>
                  <a:pt x="174" y="73"/>
                </a:cubicBezTo>
                <a:cubicBezTo>
                  <a:pt x="173" y="72"/>
                  <a:pt x="173" y="72"/>
                  <a:pt x="173" y="72"/>
                </a:cubicBezTo>
                <a:cubicBezTo>
                  <a:pt x="175" y="71"/>
                  <a:pt x="175" y="71"/>
                  <a:pt x="175" y="71"/>
                </a:cubicBezTo>
                <a:cubicBezTo>
                  <a:pt x="177" y="73"/>
                  <a:pt x="177" y="73"/>
                  <a:pt x="177" y="73"/>
                </a:cubicBezTo>
                <a:cubicBezTo>
                  <a:pt x="176" y="71"/>
                  <a:pt x="176" y="71"/>
                  <a:pt x="176" y="71"/>
                </a:cubicBezTo>
                <a:cubicBezTo>
                  <a:pt x="178" y="71"/>
                  <a:pt x="178" y="71"/>
                  <a:pt x="178" y="71"/>
                </a:cubicBezTo>
                <a:cubicBezTo>
                  <a:pt x="183" y="70"/>
                  <a:pt x="183" y="70"/>
                  <a:pt x="183" y="70"/>
                </a:cubicBezTo>
                <a:cubicBezTo>
                  <a:pt x="184" y="71"/>
                  <a:pt x="184" y="71"/>
                  <a:pt x="184" y="71"/>
                </a:cubicBezTo>
                <a:cubicBezTo>
                  <a:pt x="182" y="73"/>
                  <a:pt x="182" y="73"/>
                  <a:pt x="182" y="73"/>
                </a:cubicBezTo>
                <a:cubicBezTo>
                  <a:pt x="180" y="73"/>
                  <a:pt x="180" y="73"/>
                  <a:pt x="180" y="73"/>
                </a:cubicBezTo>
                <a:cubicBezTo>
                  <a:pt x="182" y="73"/>
                  <a:pt x="182" y="73"/>
                  <a:pt x="182" y="73"/>
                </a:cubicBezTo>
                <a:cubicBezTo>
                  <a:pt x="180" y="74"/>
                  <a:pt x="180" y="74"/>
                  <a:pt x="180" y="74"/>
                </a:cubicBezTo>
                <a:cubicBezTo>
                  <a:pt x="180" y="74"/>
                  <a:pt x="180" y="74"/>
                  <a:pt x="180" y="74"/>
                </a:cubicBezTo>
                <a:cubicBezTo>
                  <a:pt x="178" y="75"/>
                  <a:pt x="178" y="75"/>
                  <a:pt x="178" y="75"/>
                </a:cubicBezTo>
                <a:lnTo>
                  <a:pt x="179" y="75"/>
                </a:lnTo>
                <a:close/>
                <a:moveTo>
                  <a:pt x="179" y="65"/>
                </a:moveTo>
                <a:cubicBezTo>
                  <a:pt x="180" y="64"/>
                  <a:pt x="180" y="64"/>
                  <a:pt x="180" y="64"/>
                </a:cubicBezTo>
                <a:cubicBezTo>
                  <a:pt x="177" y="64"/>
                  <a:pt x="177" y="64"/>
                  <a:pt x="177" y="64"/>
                </a:cubicBezTo>
                <a:cubicBezTo>
                  <a:pt x="179" y="63"/>
                  <a:pt x="179" y="63"/>
                  <a:pt x="179" y="63"/>
                </a:cubicBezTo>
                <a:cubicBezTo>
                  <a:pt x="177" y="63"/>
                  <a:pt x="177" y="63"/>
                  <a:pt x="177" y="63"/>
                </a:cubicBezTo>
                <a:cubicBezTo>
                  <a:pt x="181" y="63"/>
                  <a:pt x="181" y="63"/>
                  <a:pt x="181" y="63"/>
                </a:cubicBezTo>
                <a:cubicBezTo>
                  <a:pt x="182" y="64"/>
                  <a:pt x="182" y="64"/>
                  <a:pt x="182" y="64"/>
                </a:cubicBezTo>
                <a:cubicBezTo>
                  <a:pt x="184" y="63"/>
                  <a:pt x="184" y="63"/>
                  <a:pt x="184" y="63"/>
                </a:cubicBezTo>
                <a:cubicBezTo>
                  <a:pt x="187" y="64"/>
                  <a:pt x="187" y="64"/>
                  <a:pt x="187" y="64"/>
                </a:cubicBezTo>
                <a:cubicBezTo>
                  <a:pt x="188" y="65"/>
                  <a:pt x="188" y="65"/>
                  <a:pt x="188" y="65"/>
                </a:cubicBezTo>
                <a:cubicBezTo>
                  <a:pt x="186" y="65"/>
                  <a:pt x="186" y="65"/>
                  <a:pt x="186" y="65"/>
                </a:cubicBezTo>
                <a:cubicBezTo>
                  <a:pt x="187" y="66"/>
                  <a:pt x="187" y="66"/>
                  <a:pt x="187" y="66"/>
                </a:cubicBezTo>
                <a:cubicBezTo>
                  <a:pt x="184" y="67"/>
                  <a:pt x="184" y="67"/>
                  <a:pt x="184" y="67"/>
                </a:cubicBezTo>
                <a:cubicBezTo>
                  <a:pt x="183" y="66"/>
                  <a:pt x="183" y="66"/>
                  <a:pt x="183" y="66"/>
                </a:cubicBezTo>
                <a:cubicBezTo>
                  <a:pt x="176" y="66"/>
                  <a:pt x="176" y="66"/>
                  <a:pt x="176" y="66"/>
                </a:cubicBezTo>
                <a:cubicBezTo>
                  <a:pt x="176" y="65"/>
                  <a:pt x="176" y="65"/>
                  <a:pt x="176" y="65"/>
                </a:cubicBezTo>
                <a:cubicBezTo>
                  <a:pt x="179" y="65"/>
                  <a:pt x="179" y="65"/>
                  <a:pt x="179" y="65"/>
                </a:cubicBezTo>
                <a:close/>
                <a:moveTo>
                  <a:pt x="184" y="74"/>
                </a:moveTo>
                <a:cubicBezTo>
                  <a:pt x="184" y="74"/>
                  <a:pt x="184" y="74"/>
                  <a:pt x="184" y="74"/>
                </a:cubicBezTo>
                <a:cubicBezTo>
                  <a:pt x="187" y="74"/>
                  <a:pt x="187" y="74"/>
                  <a:pt x="187" y="74"/>
                </a:cubicBezTo>
                <a:cubicBezTo>
                  <a:pt x="188" y="75"/>
                  <a:pt x="188" y="75"/>
                  <a:pt x="188" y="75"/>
                </a:cubicBezTo>
                <a:cubicBezTo>
                  <a:pt x="187" y="76"/>
                  <a:pt x="187" y="76"/>
                  <a:pt x="187" y="76"/>
                </a:cubicBezTo>
                <a:cubicBezTo>
                  <a:pt x="181" y="76"/>
                  <a:pt x="181" y="76"/>
                  <a:pt x="181" y="76"/>
                </a:cubicBezTo>
                <a:lnTo>
                  <a:pt x="184" y="74"/>
                </a:lnTo>
                <a:close/>
                <a:moveTo>
                  <a:pt x="190" y="65"/>
                </a:moveTo>
                <a:cubicBezTo>
                  <a:pt x="192" y="64"/>
                  <a:pt x="192" y="64"/>
                  <a:pt x="192" y="64"/>
                </a:cubicBezTo>
                <a:cubicBezTo>
                  <a:pt x="196" y="64"/>
                  <a:pt x="196" y="64"/>
                  <a:pt x="196" y="64"/>
                </a:cubicBezTo>
                <a:cubicBezTo>
                  <a:pt x="197" y="65"/>
                  <a:pt x="197" y="65"/>
                  <a:pt x="197" y="65"/>
                </a:cubicBezTo>
                <a:cubicBezTo>
                  <a:pt x="195" y="67"/>
                  <a:pt x="195" y="67"/>
                  <a:pt x="195" y="67"/>
                </a:cubicBezTo>
                <a:cubicBezTo>
                  <a:pt x="190" y="67"/>
                  <a:pt x="190" y="67"/>
                  <a:pt x="190" y="67"/>
                </a:cubicBezTo>
                <a:cubicBezTo>
                  <a:pt x="190" y="66"/>
                  <a:pt x="190" y="66"/>
                  <a:pt x="190" y="66"/>
                </a:cubicBezTo>
                <a:cubicBezTo>
                  <a:pt x="192" y="66"/>
                  <a:pt x="192" y="66"/>
                  <a:pt x="192" y="66"/>
                </a:cubicBezTo>
                <a:lnTo>
                  <a:pt x="190" y="65"/>
                </a:lnTo>
                <a:close/>
                <a:moveTo>
                  <a:pt x="162" y="67"/>
                </a:moveTo>
                <a:cubicBezTo>
                  <a:pt x="160" y="68"/>
                  <a:pt x="160" y="68"/>
                  <a:pt x="160" y="68"/>
                </a:cubicBezTo>
                <a:cubicBezTo>
                  <a:pt x="155" y="69"/>
                  <a:pt x="155" y="69"/>
                  <a:pt x="155" y="69"/>
                </a:cubicBezTo>
                <a:cubicBezTo>
                  <a:pt x="155" y="67"/>
                  <a:pt x="155" y="67"/>
                  <a:pt x="155" y="67"/>
                </a:cubicBezTo>
                <a:cubicBezTo>
                  <a:pt x="159" y="66"/>
                  <a:pt x="159" y="66"/>
                  <a:pt x="159" y="66"/>
                </a:cubicBezTo>
                <a:cubicBezTo>
                  <a:pt x="164" y="66"/>
                  <a:pt x="164" y="66"/>
                  <a:pt x="164" y="66"/>
                </a:cubicBezTo>
                <a:cubicBezTo>
                  <a:pt x="159" y="67"/>
                  <a:pt x="159" y="67"/>
                  <a:pt x="159" y="67"/>
                </a:cubicBezTo>
                <a:lnTo>
                  <a:pt x="162" y="67"/>
                </a:lnTo>
                <a:close/>
                <a:moveTo>
                  <a:pt x="158" y="80"/>
                </a:moveTo>
                <a:cubicBezTo>
                  <a:pt x="155" y="82"/>
                  <a:pt x="155" y="82"/>
                  <a:pt x="155" y="82"/>
                </a:cubicBezTo>
                <a:cubicBezTo>
                  <a:pt x="154" y="83"/>
                  <a:pt x="154" y="83"/>
                  <a:pt x="154" y="83"/>
                </a:cubicBezTo>
                <a:cubicBezTo>
                  <a:pt x="152" y="81"/>
                  <a:pt x="152" y="81"/>
                  <a:pt x="152" y="81"/>
                </a:cubicBezTo>
                <a:cubicBezTo>
                  <a:pt x="158" y="80"/>
                  <a:pt x="158" y="80"/>
                  <a:pt x="158" y="80"/>
                </a:cubicBezTo>
                <a:close/>
                <a:moveTo>
                  <a:pt x="161" y="92"/>
                </a:moveTo>
                <a:cubicBezTo>
                  <a:pt x="163" y="93"/>
                  <a:pt x="163" y="93"/>
                  <a:pt x="163" y="93"/>
                </a:cubicBezTo>
                <a:cubicBezTo>
                  <a:pt x="164" y="96"/>
                  <a:pt x="164" y="96"/>
                  <a:pt x="164" y="96"/>
                </a:cubicBezTo>
                <a:cubicBezTo>
                  <a:pt x="161" y="97"/>
                  <a:pt x="161" y="97"/>
                  <a:pt x="161" y="97"/>
                </a:cubicBezTo>
                <a:cubicBezTo>
                  <a:pt x="154" y="96"/>
                  <a:pt x="154" y="96"/>
                  <a:pt x="154" y="96"/>
                </a:cubicBezTo>
                <a:lnTo>
                  <a:pt x="161" y="92"/>
                </a:lnTo>
                <a:close/>
                <a:moveTo>
                  <a:pt x="372" y="136"/>
                </a:moveTo>
                <a:cubicBezTo>
                  <a:pt x="373" y="134"/>
                  <a:pt x="373" y="134"/>
                  <a:pt x="373" y="134"/>
                </a:cubicBezTo>
                <a:cubicBezTo>
                  <a:pt x="375" y="133"/>
                  <a:pt x="375" y="133"/>
                  <a:pt x="375" y="133"/>
                </a:cubicBezTo>
                <a:lnTo>
                  <a:pt x="372" y="136"/>
                </a:lnTo>
                <a:close/>
                <a:moveTo>
                  <a:pt x="374" y="140"/>
                </a:moveTo>
                <a:cubicBezTo>
                  <a:pt x="375" y="141"/>
                  <a:pt x="375" y="141"/>
                  <a:pt x="375" y="141"/>
                </a:cubicBezTo>
                <a:cubicBezTo>
                  <a:pt x="374" y="141"/>
                  <a:pt x="374" y="141"/>
                  <a:pt x="374" y="141"/>
                </a:cubicBezTo>
                <a:lnTo>
                  <a:pt x="374" y="140"/>
                </a:lnTo>
                <a:close/>
                <a:moveTo>
                  <a:pt x="520" y="89"/>
                </a:moveTo>
                <a:cubicBezTo>
                  <a:pt x="518" y="88"/>
                  <a:pt x="518" y="88"/>
                  <a:pt x="518" y="88"/>
                </a:cubicBezTo>
                <a:cubicBezTo>
                  <a:pt x="519" y="88"/>
                  <a:pt x="519" y="88"/>
                  <a:pt x="519" y="88"/>
                </a:cubicBezTo>
                <a:lnTo>
                  <a:pt x="520" y="89"/>
                </a:lnTo>
                <a:close/>
                <a:moveTo>
                  <a:pt x="136" y="70"/>
                </a:moveTo>
                <a:cubicBezTo>
                  <a:pt x="137" y="69"/>
                  <a:pt x="137" y="69"/>
                  <a:pt x="137" y="69"/>
                </a:cubicBezTo>
                <a:cubicBezTo>
                  <a:pt x="147" y="68"/>
                  <a:pt x="147" y="68"/>
                  <a:pt x="147" y="68"/>
                </a:cubicBezTo>
                <a:cubicBezTo>
                  <a:pt x="148" y="69"/>
                  <a:pt x="148" y="69"/>
                  <a:pt x="148" y="69"/>
                </a:cubicBezTo>
                <a:cubicBezTo>
                  <a:pt x="145" y="69"/>
                  <a:pt x="145" y="69"/>
                  <a:pt x="145" y="69"/>
                </a:cubicBezTo>
                <a:cubicBezTo>
                  <a:pt x="145" y="70"/>
                  <a:pt x="145" y="70"/>
                  <a:pt x="145" y="70"/>
                </a:cubicBezTo>
                <a:cubicBezTo>
                  <a:pt x="140" y="72"/>
                  <a:pt x="140" y="72"/>
                  <a:pt x="140" y="72"/>
                </a:cubicBezTo>
                <a:cubicBezTo>
                  <a:pt x="139" y="71"/>
                  <a:pt x="139" y="71"/>
                  <a:pt x="139" y="71"/>
                </a:cubicBezTo>
                <a:cubicBezTo>
                  <a:pt x="141" y="70"/>
                  <a:pt x="141" y="70"/>
                  <a:pt x="141" y="70"/>
                </a:cubicBezTo>
                <a:cubicBezTo>
                  <a:pt x="140" y="70"/>
                  <a:pt x="140" y="70"/>
                  <a:pt x="140" y="70"/>
                </a:cubicBezTo>
                <a:cubicBezTo>
                  <a:pt x="137" y="71"/>
                  <a:pt x="137" y="71"/>
                  <a:pt x="137" y="71"/>
                </a:cubicBezTo>
                <a:cubicBezTo>
                  <a:pt x="137" y="72"/>
                  <a:pt x="137" y="72"/>
                  <a:pt x="137" y="72"/>
                </a:cubicBezTo>
                <a:cubicBezTo>
                  <a:pt x="135" y="72"/>
                  <a:pt x="135" y="72"/>
                  <a:pt x="135" y="72"/>
                </a:cubicBezTo>
                <a:cubicBezTo>
                  <a:pt x="135" y="72"/>
                  <a:pt x="135" y="72"/>
                  <a:pt x="135" y="72"/>
                </a:cubicBezTo>
                <a:cubicBezTo>
                  <a:pt x="134" y="72"/>
                  <a:pt x="134" y="72"/>
                  <a:pt x="134" y="72"/>
                </a:cubicBezTo>
                <a:cubicBezTo>
                  <a:pt x="133" y="72"/>
                  <a:pt x="133" y="72"/>
                  <a:pt x="133" y="72"/>
                </a:cubicBezTo>
                <a:cubicBezTo>
                  <a:pt x="134" y="73"/>
                  <a:pt x="134" y="73"/>
                  <a:pt x="134" y="73"/>
                </a:cubicBezTo>
                <a:cubicBezTo>
                  <a:pt x="131" y="73"/>
                  <a:pt x="131" y="73"/>
                  <a:pt x="131" y="73"/>
                </a:cubicBezTo>
                <a:cubicBezTo>
                  <a:pt x="131" y="73"/>
                  <a:pt x="131" y="73"/>
                  <a:pt x="131" y="73"/>
                </a:cubicBezTo>
                <a:cubicBezTo>
                  <a:pt x="133" y="72"/>
                  <a:pt x="134" y="71"/>
                  <a:pt x="136" y="70"/>
                </a:cubicBezTo>
                <a:close/>
                <a:moveTo>
                  <a:pt x="125" y="78"/>
                </a:moveTo>
                <a:cubicBezTo>
                  <a:pt x="126" y="79"/>
                  <a:pt x="126" y="79"/>
                  <a:pt x="126" y="79"/>
                </a:cubicBezTo>
                <a:cubicBezTo>
                  <a:pt x="131" y="78"/>
                  <a:pt x="131" y="78"/>
                  <a:pt x="131" y="78"/>
                </a:cubicBezTo>
                <a:cubicBezTo>
                  <a:pt x="133" y="80"/>
                  <a:pt x="133" y="80"/>
                  <a:pt x="133" y="80"/>
                </a:cubicBezTo>
                <a:cubicBezTo>
                  <a:pt x="121" y="83"/>
                  <a:pt x="121" y="83"/>
                  <a:pt x="121" y="83"/>
                </a:cubicBezTo>
                <a:cubicBezTo>
                  <a:pt x="118" y="84"/>
                  <a:pt x="118" y="84"/>
                  <a:pt x="118" y="84"/>
                </a:cubicBezTo>
                <a:cubicBezTo>
                  <a:pt x="120" y="82"/>
                  <a:pt x="123" y="80"/>
                  <a:pt x="125" y="78"/>
                </a:cubicBezTo>
                <a:close/>
                <a:moveTo>
                  <a:pt x="93" y="109"/>
                </a:moveTo>
                <a:cubicBezTo>
                  <a:pt x="93" y="108"/>
                  <a:pt x="93" y="108"/>
                  <a:pt x="93" y="108"/>
                </a:cubicBezTo>
                <a:cubicBezTo>
                  <a:pt x="93" y="108"/>
                  <a:pt x="94" y="107"/>
                  <a:pt x="94" y="107"/>
                </a:cubicBezTo>
                <a:cubicBezTo>
                  <a:pt x="95" y="106"/>
                  <a:pt x="96" y="105"/>
                  <a:pt x="97" y="104"/>
                </a:cubicBezTo>
                <a:cubicBezTo>
                  <a:pt x="97" y="104"/>
                  <a:pt x="97" y="104"/>
                  <a:pt x="97" y="104"/>
                </a:cubicBezTo>
                <a:cubicBezTo>
                  <a:pt x="98" y="103"/>
                  <a:pt x="98" y="103"/>
                  <a:pt x="98" y="102"/>
                </a:cubicBezTo>
                <a:cubicBezTo>
                  <a:pt x="101" y="99"/>
                  <a:pt x="104" y="97"/>
                  <a:pt x="107" y="94"/>
                </a:cubicBezTo>
                <a:cubicBezTo>
                  <a:pt x="112" y="96"/>
                  <a:pt x="112" y="96"/>
                  <a:pt x="112" y="96"/>
                </a:cubicBezTo>
                <a:cubicBezTo>
                  <a:pt x="117" y="96"/>
                  <a:pt x="117" y="96"/>
                  <a:pt x="117" y="96"/>
                </a:cubicBezTo>
                <a:cubicBezTo>
                  <a:pt x="118" y="97"/>
                  <a:pt x="118" y="97"/>
                  <a:pt x="118" y="97"/>
                </a:cubicBezTo>
                <a:cubicBezTo>
                  <a:pt x="117" y="98"/>
                  <a:pt x="117" y="98"/>
                  <a:pt x="117" y="98"/>
                </a:cubicBezTo>
                <a:cubicBezTo>
                  <a:pt x="112" y="99"/>
                  <a:pt x="112" y="99"/>
                  <a:pt x="112" y="99"/>
                </a:cubicBezTo>
                <a:cubicBezTo>
                  <a:pt x="114" y="99"/>
                  <a:pt x="114" y="99"/>
                  <a:pt x="114" y="99"/>
                </a:cubicBezTo>
                <a:cubicBezTo>
                  <a:pt x="126" y="99"/>
                  <a:pt x="126" y="99"/>
                  <a:pt x="126" y="99"/>
                </a:cubicBezTo>
                <a:cubicBezTo>
                  <a:pt x="129" y="101"/>
                  <a:pt x="129" y="101"/>
                  <a:pt x="129" y="101"/>
                </a:cubicBezTo>
                <a:cubicBezTo>
                  <a:pt x="128" y="102"/>
                  <a:pt x="128" y="102"/>
                  <a:pt x="128" y="102"/>
                </a:cubicBezTo>
                <a:cubicBezTo>
                  <a:pt x="127" y="102"/>
                  <a:pt x="127" y="102"/>
                  <a:pt x="127" y="102"/>
                </a:cubicBezTo>
                <a:cubicBezTo>
                  <a:pt x="127" y="103"/>
                  <a:pt x="127" y="103"/>
                  <a:pt x="127" y="103"/>
                </a:cubicBezTo>
                <a:cubicBezTo>
                  <a:pt x="130" y="102"/>
                  <a:pt x="130" y="102"/>
                  <a:pt x="130" y="102"/>
                </a:cubicBezTo>
                <a:cubicBezTo>
                  <a:pt x="130" y="99"/>
                  <a:pt x="130" y="99"/>
                  <a:pt x="130" y="99"/>
                </a:cubicBezTo>
                <a:cubicBezTo>
                  <a:pt x="138" y="96"/>
                  <a:pt x="138" y="96"/>
                  <a:pt x="138" y="96"/>
                </a:cubicBezTo>
                <a:cubicBezTo>
                  <a:pt x="131" y="98"/>
                  <a:pt x="131" y="98"/>
                  <a:pt x="131" y="98"/>
                </a:cubicBezTo>
                <a:cubicBezTo>
                  <a:pt x="130" y="97"/>
                  <a:pt x="130" y="97"/>
                  <a:pt x="130" y="97"/>
                </a:cubicBezTo>
                <a:cubicBezTo>
                  <a:pt x="138" y="95"/>
                  <a:pt x="138" y="95"/>
                  <a:pt x="138" y="95"/>
                </a:cubicBezTo>
                <a:cubicBezTo>
                  <a:pt x="139" y="98"/>
                  <a:pt x="139" y="98"/>
                  <a:pt x="139" y="98"/>
                </a:cubicBezTo>
                <a:cubicBezTo>
                  <a:pt x="143" y="98"/>
                  <a:pt x="143" y="98"/>
                  <a:pt x="143" y="98"/>
                </a:cubicBezTo>
                <a:cubicBezTo>
                  <a:pt x="144" y="100"/>
                  <a:pt x="144" y="100"/>
                  <a:pt x="144" y="100"/>
                </a:cubicBezTo>
                <a:cubicBezTo>
                  <a:pt x="154" y="99"/>
                  <a:pt x="154" y="99"/>
                  <a:pt x="154" y="99"/>
                </a:cubicBezTo>
                <a:cubicBezTo>
                  <a:pt x="154" y="98"/>
                  <a:pt x="154" y="98"/>
                  <a:pt x="154" y="98"/>
                </a:cubicBezTo>
                <a:cubicBezTo>
                  <a:pt x="155" y="99"/>
                  <a:pt x="155" y="99"/>
                  <a:pt x="155" y="99"/>
                </a:cubicBezTo>
                <a:cubicBezTo>
                  <a:pt x="155" y="97"/>
                  <a:pt x="155" y="97"/>
                  <a:pt x="155" y="97"/>
                </a:cubicBezTo>
                <a:cubicBezTo>
                  <a:pt x="158" y="97"/>
                  <a:pt x="158" y="97"/>
                  <a:pt x="158" y="97"/>
                </a:cubicBezTo>
                <a:cubicBezTo>
                  <a:pt x="160" y="98"/>
                  <a:pt x="160" y="98"/>
                  <a:pt x="160" y="98"/>
                </a:cubicBezTo>
                <a:cubicBezTo>
                  <a:pt x="159" y="99"/>
                  <a:pt x="159" y="99"/>
                  <a:pt x="159" y="99"/>
                </a:cubicBezTo>
                <a:cubicBezTo>
                  <a:pt x="161" y="98"/>
                  <a:pt x="161" y="98"/>
                  <a:pt x="161" y="98"/>
                </a:cubicBezTo>
                <a:cubicBezTo>
                  <a:pt x="159" y="100"/>
                  <a:pt x="159" y="100"/>
                  <a:pt x="159" y="100"/>
                </a:cubicBezTo>
                <a:cubicBezTo>
                  <a:pt x="158" y="100"/>
                  <a:pt x="158" y="100"/>
                  <a:pt x="158" y="100"/>
                </a:cubicBezTo>
                <a:cubicBezTo>
                  <a:pt x="159" y="101"/>
                  <a:pt x="159" y="101"/>
                  <a:pt x="159" y="101"/>
                </a:cubicBezTo>
                <a:cubicBezTo>
                  <a:pt x="161" y="98"/>
                  <a:pt x="161" y="98"/>
                  <a:pt x="161" y="98"/>
                </a:cubicBezTo>
                <a:cubicBezTo>
                  <a:pt x="163" y="99"/>
                  <a:pt x="163" y="99"/>
                  <a:pt x="163" y="99"/>
                </a:cubicBezTo>
                <a:cubicBezTo>
                  <a:pt x="168" y="97"/>
                  <a:pt x="168" y="97"/>
                  <a:pt x="168" y="97"/>
                </a:cubicBezTo>
                <a:cubicBezTo>
                  <a:pt x="168" y="95"/>
                  <a:pt x="168" y="95"/>
                  <a:pt x="168" y="95"/>
                </a:cubicBezTo>
                <a:cubicBezTo>
                  <a:pt x="165" y="96"/>
                  <a:pt x="165" y="96"/>
                  <a:pt x="165" y="96"/>
                </a:cubicBezTo>
                <a:cubicBezTo>
                  <a:pt x="170" y="94"/>
                  <a:pt x="170" y="94"/>
                  <a:pt x="170" y="94"/>
                </a:cubicBezTo>
                <a:cubicBezTo>
                  <a:pt x="165" y="92"/>
                  <a:pt x="165" y="92"/>
                  <a:pt x="165" y="92"/>
                </a:cubicBezTo>
                <a:cubicBezTo>
                  <a:pt x="168" y="90"/>
                  <a:pt x="168" y="90"/>
                  <a:pt x="168" y="90"/>
                </a:cubicBezTo>
                <a:cubicBezTo>
                  <a:pt x="167" y="89"/>
                  <a:pt x="167" y="89"/>
                  <a:pt x="167" y="89"/>
                </a:cubicBezTo>
                <a:cubicBezTo>
                  <a:pt x="169" y="88"/>
                  <a:pt x="169" y="88"/>
                  <a:pt x="169" y="88"/>
                </a:cubicBezTo>
                <a:cubicBezTo>
                  <a:pt x="171" y="88"/>
                  <a:pt x="171" y="88"/>
                  <a:pt x="171" y="88"/>
                </a:cubicBezTo>
                <a:cubicBezTo>
                  <a:pt x="171" y="87"/>
                  <a:pt x="171" y="87"/>
                  <a:pt x="171" y="87"/>
                </a:cubicBezTo>
                <a:cubicBezTo>
                  <a:pt x="174" y="86"/>
                  <a:pt x="174" y="86"/>
                  <a:pt x="174" y="86"/>
                </a:cubicBezTo>
                <a:cubicBezTo>
                  <a:pt x="177" y="88"/>
                  <a:pt x="177" y="88"/>
                  <a:pt x="177" y="88"/>
                </a:cubicBezTo>
                <a:cubicBezTo>
                  <a:pt x="176" y="89"/>
                  <a:pt x="176" y="89"/>
                  <a:pt x="176" y="89"/>
                </a:cubicBezTo>
                <a:cubicBezTo>
                  <a:pt x="177" y="92"/>
                  <a:pt x="177" y="92"/>
                  <a:pt x="177" y="92"/>
                </a:cubicBezTo>
                <a:cubicBezTo>
                  <a:pt x="175" y="91"/>
                  <a:pt x="175" y="91"/>
                  <a:pt x="175" y="91"/>
                </a:cubicBezTo>
                <a:cubicBezTo>
                  <a:pt x="176" y="92"/>
                  <a:pt x="176" y="92"/>
                  <a:pt x="176" y="92"/>
                </a:cubicBezTo>
                <a:cubicBezTo>
                  <a:pt x="173" y="93"/>
                  <a:pt x="173" y="93"/>
                  <a:pt x="173" y="93"/>
                </a:cubicBezTo>
                <a:cubicBezTo>
                  <a:pt x="177" y="94"/>
                  <a:pt x="177" y="94"/>
                  <a:pt x="177" y="94"/>
                </a:cubicBezTo>
                <a:cubicBezTo>
                  <a:pt x="175" y="94"/>
                  <a:pt x="175" y="94"/>
                  <a:pt x="175" y="94"/>
                </a:cubicBezTo>
                <a:cubicBezTo>
                  <a:pt x="176" y="96"/>
                  <a:pt x="176" y="96"/>
                  <a:pt x="176" y="96"/>
                </a:cubicBezTo>
                <a:cubicBezTo>
                  <a:pt x="175" y="98"/>
                  <a:pt x="175" y="98"/>
                  <a:pt x="175" y="98"/>
                </a:cubicBezTo>
                <a:cubicBezTo>
                  <a:pt x="179" y="94"/>
                  <a:pt x="179" y="94"/>
                  <a:pt x="179" y="94"/>
                </a:cubicBezTo>
                <a:cubicBezTo>
                  <a:pt x="181" y="96"/>
                  <a:pt x="181" y="96"/>
                  <a:pt x="181" y="96"/>
                </a:cubicBezTo>
                <a:cubicBezTo>
                  <a:pt x="181" y="98"/>
                  <a:pt x="181" y="98"/>
                  <a:pt x="181" y="98"/>
                </a:cubicBezTo>
                <a:cubicBezTo>
                  <a:pt x="180" y="97"/>
                  <a:pt x="180" y="97"/>
                  <a:pt x="180" y="97"/>
                </a:cubicBezTo>
                <a:cubicBezTo>
                  <a:pt x="178" y="99"/>
                  <a:pt x="178" y="99"/>
                  <a:pt x="178" y="99"/>
                </a:cubicBezTo>
                <a:cubicBezTo>
                  <a:pt x="179" y="101"/>
                  <a:pt x="179" y="101"/>
                  <a:pt x="179" y="101"/>
                </a:cubicBezTo>
                <a:cubicBezTo>
                  <a:pt x="181" y="101"/>
                  <a:pt x="181" y="101"/>
                  <a:pt x="181" y="101"/>
                </a:cubicBezTo>
                <a:cubicBezTo>
                  <a:pt x="187" y="96"/>
                  <a:pt x="187" y="96"/>
                  <a:pt x="187" y="96"/>
                </a:cubicBezTo>
                <a:cubicBezTo>
                  <a:pt x="190" y="96"/>
                  <a:pt x="190" y="96"/>
                  <a:pt x="190" y="96"/>
                </a:cubicBezTo>
                <a:cubicBezTo>
                  <a:pt x="189" y="96"/>
                  <a:pt x="189" y="96"/>
                  <a:pt x="189" y="96"/>
                </a:cubicBezTo>
                <a:cubicBezTo>
                  <a:pt x="190" y="95"/>
                  <a:pt x="190" y="95"/>
                  <a:pt x="190" y="95"/>
                </a:cubicBezTo>
                <a:cubicBezTo>
                  <a:pt x="189" y="94"/>
                  <a:pt x="189" y="94"/>
                  <a:pt x="189" y="94"/>
                </a:cubicBezTo>
                <a:cubicBezTo>
                  <a:pt x="191" y="93"/>
                  <a:pt x="191" y="93"/>
                  <a:pt x="191" y="93"/>
                </a:cubicBezTo>
                <a:cubicBezTo>
                  <a:pt x="197" y="93"/>
                  <a:pt x="197" y="93"/>
                  <a:pt x="197" y="93"/>
                </a:cubicBezTo>
                <a:cubicBezTo>
                  <a:pt x="197" y="95"/>
                  <a:pt x="197" y="95"/>
                  <a:pt x="197" y="95"/>
                </a:cubicBezTo>
                <a:cubicBezTo>
                  <a:pt x="198" y="95"/>
                  <a:pt x="198" y="95"/>
                  <a:pt x="198" y="95"/>
                </a:cubicBezTo>
                <a:cubicBezTo>
                  <a:pt x="197" y="96"/>
                  <a:pt x="197" y="96"/>
                  <a:pt x="197" y="96"/>
                </a:cubicBezTo>
                <a:cubicBezTo>
                  <a:pt x="197" y="97"/>
                  <a:pt x="197" y="97"/>
                  <a:pt x="197" y="97"/>
                </a:cubicBezTo>
                <a:cubicBezTo>
                  <a:pt x="194" y="97"/>
                  <a:pt x="194" y="97"/>
                  <a:pt x="194" y="97"/>
                </a:cubicBezTo>
                <a:cubicBezTo>
                  <a:pt x="195" y="98"/>
                  <a:pt x="195" y="98"/>
                  <a:pt x="195" y="98"/>
                </a:cubicBezTo>
                <a:cubicBezTo>
                  <a:pt x="194" y="99"/>
                  <a:pt x="194" y="99"/>
                  <a:pt x="194" y="99"/>
                </a:cubicBezTo>
                <a:cubicBezTo>
                  <a:pt x="194" y="101"/>
                  <a:pt x="194" y="101"/>
                  <a:pt x="194" y="101"/>
                </a:cubicBezTo>
                <a:cubicBezTo>
                  <a:pt x="189" y="104"/>
                  <a:pt x="189" y="104"/>
                  <a:pt x="189" y="104"/>
                </a:cubicBezTo>
                <a:cubicBezTo>
                  <a:pt x="187" y="104"/>
                  <a:pt x="187" y="104"/>
                  <a:pt x="187" y="104"/>
                </a:cubicBezTo>
                <a:cubicBezTo>
                  <a:pt x="186" y="103"/>
                  <a:pt x="186" y="103"/>
                  <a:pt x="186" y="103"/>
                </a:cubicBezTo>
                <a:cubicBezTo>
                  <a:pt x="185" y="105"/>
                  <a:pt x="185" y="105"/>
                  <a:pt x="185" y="105"/>
                </a:cubicBezTo>
                <a:cubicBezTo>
                  <a:pt x="180" y="104"/>
                  <a:pt x="180" y="104"/>
                  <a:pt x="180" y="104"/>
                </a:cubicBezTo>
                <a:cubicBezTo>
                  <a:pt x="179" y="104"/>
                  <a:pt x="179" y="104"/>
                  <a:pt x="179" y="104"/>
                </a:cubicBezTo>
                <a:cubicBezTo>
                  <a:pt x="179" y="105"/>
                  <a:pt x="179" y="105"/>
                  <a:pt x="179" y="105"/>
                </a:cubicBezTo>
                <a:cubicBezTo>
                  <a:pt x="174" y="108"/>
                  <a:pt x="174" y="108"/>
                  <a:pt x="174" y="108"/>
                </a:cubicBezTo>
                <a:cubicBezTo>
                  <a:pt x="169" y="106"/>
                  <a:pt x="169" y="106"/>
                  <a:pt x="169" y="106"/>
                </a:cubicBezTo>
                <a:cubicBezTo>
                  <a:pt x="170" y="108"/>
                  <a:pt x="170" y="108"/>
                  <a:pt x="170" y="108"/>
                </a:cubicBezTo>
                <a:cubicBezTo>
                  <a:pt x="175" y="108"/>
                  <a:pt x="175" y="108"/>
                  <a:pt x="175" y="108"/>
                </a:cubicBezTo>
                <a:cubicBezTo>
                  <a:pt x="169" y="112"/>
                  <a:pt x="169" y="112"/>
                  <a:pt x="169" y="112"/>
                </a:cubicBezTo>
                <a:cubicBezTo>
                  <a:pt x="164" y="112"/>
                  <a:pt x="164" y="112"/>
                  <a:pt x="164" y="112"/>
                </a:cubicBezTo>
                <a:cubicBezTo>
                  <a:pt x="161" y="115"/>
                  <a:pt x="161" y="115"/>
                  <a:pt x="161" y="115"/>
                </a:cubicBezTo>
                <a:cubicBezTo>
                  <a:pt x="160" y="115"/>
                  <a:pt x="160" y="115"/>
                  <a:pt x="160" y="115"/>
                </a:cubicBezTo>
                <a:cubicBezTo>
                  <a:pt x="160" y="116"/>
                  <a:pt x="160" y="116"/>
                  <a:pt x="160" y="116"/>
                </a:cubicBezTo>
                <a:cubicBezTo>
                  <a:pt x="154" y="117"/>
                  <a:pt x="154" y="117"/>
                  <a:pt x="154" y="117"/>
                </a:cubicBezTo>
                <a:cubicBezTo>
                  <a:pt x="155" y="118"/>
                  <a:pt x="155" y="118"/>
                  <a:pt x="155" y="118"/>
                </a:cubicBezTo>
                <a:cubicBezTo>
                  <a:pt x="153" y="118"/>
                  <a:pt x="153" y="118"/>
                  <a:pt x="153" y="118"/>
                </a:cubicBezTo>
                <a:cubicBezTo>
                  <a:pt x="152" y="120"/>
                  <a:pt x="152" y="120"/>
                  <a:pt x="152" y="120"/>
                </a:cubicBezTo>
                <a:cubicBezTo>
                  <a:pt x="151" y="119"/>
                  <a:pt x="151" y="119"/>
                  <a:pt x="151" y="119"/>
                </a:cubicBezTo>
                <a:cubicBezTo>
                  <a:pt x="148" y="121"/>
                  <a:pt x="148" y="121"/>
                  <a:pt x="148" y="121"/>
                </a:cubicBezTo>
                <a:cubicBezTo>
                  <a:pt x="145" y="122"/>
                  <a:pt x="145" y="122"/>
                  <a:pt x="145" y="122"/>
                </a:cubicBezTo>
                <a:cubicBezTo>
                  <a:pt x="146" y="123"/>
                  <a:pt x="146" y="123"/>
                  <a:pt x="146" y="123"/>
                </a:cubicBezTo>
                <a:cubicBezTo>
                  <a:pt x="142" y="126"/>
                  <a:pt x="142" y="126"/>
                  <a:pt x="142" y="126"/>
                </a:cubicBezTo>
                <a:cubicBezTo>
                  <a:pt x="138" y="131"/>
                  <a:pt x="138" y="131"/>
                  <a:pt x="138" y="131"/>
                </a:cubicBezTo>
                <a:cubicBezTo>
                  <a:pt x="138" y="133"/>
                  <a:pt x="138" y="133"/>
                  <a:pt x="138" y="133"/>
                </a:cubicBezTo>
                <a:cubicBezTo>
                  <a:pt x="139" y="132"/>
                  <a:pt x="139" y="132"/>
                  <a:pt x="139" y="132"/>
                </a:cubicBezTo>
                <a:cubicBezTo>
                  <a:pt x="142" y="132"/>
                  <a:pt x="142" y="132"/>
                  <a:pt x="142" y="132"/>
                </a:cubicBezTo>
                <a:cubicBezTo>
                  <a:pt x="140" y="137"/>
                  <a:pt x="140" y="137"/>
                  <a:pt x="140" y="137"/>
                </a:cubicBezTo>
                <a:cubicBezTo>
                  <a:pt x="138" y="139"/>
                  <a:pt x="138" y="139"/>
                  <a:pt x="138" y="139"/>
                </a:cubicBezTo>
                <a:cubicBezTo>
                  <a:pt x="144" y="137"/>
                  <a:pt x="144" y="137"/>
                  <a:pt x="144" y="137"/>
                </a:cubicBezTo>
                <a:cubicBezTo>
                  <a:pt x="148" y="139"/>
                  <a:pt x="148" y="139"/>
                  <a:pt x="148" y="139"/>
                </a:cubicBezTo>
                <a:cubicBezTo>
                  <a:pt x="150" y="142"/>
                  <a:pt x="150" y="142"/>
                  <a:pt x="150" y="142"/>
                </a:cubicBezTo>
                <a:cubicBezTo>
                  <a:pt x="155" y="145"/>
                  <a:pt x="155" y="145"/>
                  <a:pt x="155" y="145"/>
                </a:cubicBezTo>
                <a:cubicBezTo>
                  <a:pt x="153" y="147"/>
                  <a:pt x="153" y="147"/>
                  <a:pt x="153" y="147"/>
                </a:cubicBezTo>
                <a:cubicBezTo>
                  <a:pt x="155" y="145"/>
                  <a:pt x="155" y="145"/>
                  <a:pt x="155" y="145"/>
                </a:cubicBezTo>
                <a:cubicBezTo>
                  <a:pt x="163" y="145"/>
                  <a:pt x="163" y="145"/>
                  <a:pt x="163" y="145"/>
                </a:cubicBezTo>
                <a:cubicBezTo>
                  <a:pt x="158" y="154"/>
                  <a:pt x="158" y="154"/>
                  <a:pt x="158" y="154"/>
                </a:cubicBezTo>
                <a:cubicBezTo>
                  <a:pt x="159" y="156"/>
                  <a:pt x="159" y="156"/>
                  <a:pt x="159" y="156"/>
                </a:cubicBezTo>
                <a:cubicBezTo>
                  <a:pt x="157" y="157"/>
                  <a:pt x="157" y="157"/>
                  <a:pt x="157" y="157"/>
                </a:cubicBezTo>
                <a:cubicBezTo>
                  <a:pt x="159" y="157"/>
                  <a:pt x="159" y="157"/>
                  <a:pt x="159" y="157"/>
                </a:cubicBezTo>
                <a:cubicBezTo>
                  <a:pt x="160" y="160"/>
                  <a:pt x="160" y="160"/>
                  <a:pt x="160" y="160"/>
                </a:cubicBezTo>
                <a:cubicBezTo>
                  <a:pt x="158" y="161"/>
                  <a:pt x="158" y="161"/>
                  <a:pt x="158" y="161"/>
                </a:cubicBezTo>
                <a:cubicBezTo>
                  <a:pt x="161" y="160"/>
                  <a:pt x="161" y="160"/>
                  <a:pt x="161" y="160"/>
                </a:cubicBezTo>
                <a:cubicBezTo>
                  <a:pt x="162" y="161"/>
                  <a:pt x="162" y="161"/>
                  <a:pt x="162" y="161"/>
                </a:cubicBezTo>
                <a:cubicBezTo>
                  <a:pt x="164" y="159"/>
                  <a:pt x="164" y="159"/>
                  <a:pt x="164" y="159"/>
                </a:cubicBezTo>
                <a:cubicBezTo>
                  <a:pt x="165" y="160"/>
                  <a:pt x="165" y="160"/>
                  <a:pt x="165" y="160"/>
                </a:cubicBezTo>
                <a:cubicBezTo>
                  <a:pt x="166" y="159"/>
                  <a:pt x="166" y="159"/>
                  <a:pt x="166" y="159"/>
                </a:cubicBezTo>
                <a:cubicBezTo>
                  <a:pt x="165" y="158"/>
                  <a:pt x="165" y="158"/>
                  <a:pt x="165" y="158"/>
                </a:cubicBezTo>
                <a:cubicBezTo>
                  <a:pt x="169" y="157"/>
                  <a:pt x="169" y="157"/>
                  <a:pt x="169" y="157"/>
                </a:cubicBezTo>
                <a:cubicBezTo>
                  <a:pt x="168" y="155"/>
                  <a:pt x="168" y="155"/>
                  <a:pt x="168" y="155"/>
                </a:cubicBezTo>
                <a:cubicBezTo>
                  <a:pt x="170" y="150"/>
                  <a:pt x="170" y="150"/>
                  <a:pt x="170" y="150"/>
                </a:cubicBezTo>
                <a:cubicBezTo>
                  <a:pt x="169" y="148"/>
                  <a:pt x="169" y="148"/>
                  <a:pt x="169" y="148"/>
                </a:cubicBezTo>
                <a:cubicBezTo>
                  <a:pt x="182" y="141"/>
                  <a:pt x="182" y="141"/>
                  <a:pt x="182" y="141"/>
                </a:cubicBezTo>
                <a:cubicBezTo>
                  <a:pt x="182" y="140"/>
                  <a:pt x="182" y="140"/>
                  <a:pt x="182" y="140"/>
                </a:cubicBezTo>
                <a:cubicBezTo>
                  <a:pt x="181" y="141"/>
                  <a:pt x="181" y="141"/>
                  <a:pt x="181" y="141"/>
                </a:cubicBezTo>
                <a:cubicBezTo>
                  <a:pt x="183" y="134"/>
                  <a:pt x="183" y="134"/>
                  <a:pt x="183" y="134"/>
                </a:cubicBezTo>
                <a:cubicBezTo>
                  <a:pt x="180" y="132"/>
                  <a:pt x="180" y="132"/>
                  <a:pt x="180" y="132"/>
                </a:cubicBezTo>
                <a:cubicBezTo>
                  <a:pt x="181" y="131"/>
                  <a:pt x="181" y="131"/>
                  <a:pt x="181" y="131"/>
                </a:cubicBezTo>
                <a:cubicBezTo>
                  <a:pt x="184" y="130"/>
                  <a:pt x="184" y="130"/>
                  <a:pt x="184" y="130"/>
                </a:cubicBezTo>
                <a:cubicBezTo>
                  <a:pt x="185" y="129"/>
                  <a:pt x="185" y="129"/>
                  <a:pt x="185" y="129"/>
                </a:cubicBezTo>
                <a:cubicBezTo>
                  <a:pt x="187" y="129"/>
                  <a:pt x="187" y="129"/>
                  <a:pt x="187" y="129"/>
                </a:cubicBezTo>
                <a:cubicBezTo>
                  <a:pt x="186" y="128"/>
                  <a:pt x="186" y="128"/>
                  <a:pt x="186" y="128"/>
                </a:cubicBezTo>
                <a:cubicBezTo>
                  <a:pt x="187" y="127"/>
                  <a:pt x="187" y="127"/>
                  <a:pt x="187" y="127"/>
                </a:cubicBezTo>
                <a:cubicBezTo>
                  <a:pt x="186" y="127"/>
                  <a:pt x="186" y="127"/>
                  <a:pt x="186" y="127"/>
                </a:cubicBezTo>
                <a:cubicBezTo>
                  <a:pt x="187" y="127"/>
                  <a:pt x="187" y="127"/>
                  <a:pt x="187" y="127"/>
                </a:cubicBezTo>
                <a:cubicBezTo>
                  <a:pt x="187" y="125"/>
                  <a:pt x="187" y="125"/>
                  <a:pt x="187" y="125"/>
                </a:cubicBezTo>
                <a:cubicBezTo>
                  <a:pt x="188" y="125"/>
                  <a:pt x="188" y="125"/>
                  <a:pt x="188" y="125"/>
                </a:cubicBezTo>
                <a:cubicBezTo>
                  <a:pt x="187" y="124"/>
                  <a:pt x="187" y="124"/>
                  <a:pt x="187" y="124"/>
                </a:cubicBezTo>
                <a:cubicBezTo>
                  <a:pt x="191" y="121"/>
                  <a:pt x="191" y="121"/>
                  <a:pt x="191" y="121"/>
                </a:cubicBezTo>
                <a:cubicBezTo>
                  <a:pt x="189" y="121"/>
                  <a:pt x="189" y="121"/>
                  <a:pt x="189" y="121"/>
                </a:cubicBezTo>
                <a:cubicBezTo>
                  <a:pt x="190" y="119"/>
                  <a:pt x="190" y="119"/>
                  <a:pt x="190" y="119"/>
                </a:cubicBezTo>
                <a:cubicBezTo>
                  <a:pt x="192" y="118"/>
                  <a:pt x="192" y="118"/>
                  <a:pt x="192" y="118"/>
                </a:cubicBezTo>
                <a:cubicBezTo>
                  <a:pt x="198" y="119"/>
                  <a:pt x="198" y="119"/>
                  <a:pt x="198" y="119"/>
                </a:cubicBezTo>
                <a:cubicBezTo>
                  <a:pt x="202" y="118"/>
                  <a:pt x="202" y="118"/>
                  <a:pt x="202" y="118"/>
                </a:cubicBezTo>
                <a:cubicBezTo>
                  <a:pt x="204" y="119"/>
                  <a:pt x="204" y="119"/>
                  <a:pt x="204" y="119"/>
                </a:cubicBezTo>
                <a:cubicBezTo>
                  <a:pt x="203" y="121"/>
                  <a:pt x="203" y="121"/>
                  <a:pt x="203" y="121"/>
                </a:cubicBezTo>
                <a:cubicBezTo>
                  <a:pt x="205" y="120"/>
                  <a:pt x="205" y="120"/>
                  <a:pt x="205" y="120"/>
                </a:cubicBezTo>
                <a:cubicBezTo>
                  <a:pt x="204" y="122"/>
                  <a:pt x="204" y="122"/>
                  <a:pt x="204" y="122"/>
                </a:cubicBezTo>
                <a:cubicBezTo>
                  <a:pt x="206" y="121"/>
                  <a:pt x="206" y="121"/>
                  <a:pt x="206" y="121"/>
                </a:cubicBezTo>
                <a:cubicBezTo>
                  <a:pt x="205" y="122"/>
                  <a:pt x="205" y="122"/>
                  <a:pt x="205" y="122"/>
                </a:cubicBezTo>
                <a:cubicBezTo>
                  <a:pt x="205" y="123"/>
                  <a:pt x="205" y="123"/>
                  <a:pt x="205" y="123"/>
                </a:cubicBezTo>
                <a:cubicBezTo>
                  <a:pt x="210" y="124"/>
                  <a:pt x="210" y="124"/>
                  <a:pt x="210" y="124"/>
                </a:cubicBezTo>
                <a:cubicBezTo>
                  <a:pt x="208" y="125"/>
                  <a:pt x="208" y="125"/>
                  <a:pt x="208" y="125"/>
                </a:cubicBezTo>
                <a:cubicBezTo>
                  <a:pt x="208" y="127"/>
                  <a:pt x="208" y="127"/>
                  <a:pt x="208" y="127"/>
                </a:cubicBezTo>
                <a:cubicBezTo>
                  <a:pt x="203" y="127"/>
                  <a:pt x="203" y="127"/>
                  <a:pt x="203" y="127"/>
                </a:cubicBezTo>
                <a:cubicBezTo>
                  <a:pt x="207" y="128"/>
                  <a:pt x="207" y="128"/>
                  <a:pt x="207" y="128"/>
                </a:cubicBezTo>
                <a:cubicBezTo>
                  <a:pt x="207" y="129"/>
                  <a:pt x="207" y="129"/>
                  <a:pt x="207" y="129"/>
                </a:cubicBezTo>
                <a:cubicBezTo>
                  <a:pt x="206" y="130"/>
                  <a:pt x="206" y="130"/>
                  <a:pt x="206" y="130"/>
                </a:cubicBezTo>
                <a:cubicBezTo>
                  <a:pt x="207" y="130"/>
                  <a:pt x="207" y="130"/>
                  <a:pt x="207" y="130"/>
                </a:cubicBezTo>
                <a:cubicBezTo>
                  <a:pt x="206" y="130"/>
                  <a:pt x="206" y="130"/>
                  <a:pt x="206" y="130"/>
                </a:cubicBezTo>
                <a:cubicBezTo>
                  <a:pt x="206" y="131"/>
                  <a:pt x="206" y="131"/>
                  <a:pt x="206" y="131"/>
                </a:cubicBezTo>
                <a:cubicBezTo>
                  <a:pt x="204" y="131"/>
                  <a:pt x="204" y="131"/>
                  <a:pt x="204" y="131"/>
                </a:cubicBezTo>
                <a:cubicBezTo>
                  <a:pt x="201" y="133"/>
                  <a:pt x="201" y="133"/>
                  <a:pt x="201" y="133"/>
                </a:cubicBezTo>
                <a:cubicBezTo>
                  <a:pt x="208" y="131"/>
                  <a:pt x="208" y="131"/>
                  <a:pt x="208" y="131"/>
                </a:cubicBezTo>
                <a:cubicBezTo>
                  <a:pt x="207" y="134"/>
                  <a:pt x="207" y="134"/>
                  <a:pt x="207" y="134"/>
                </a:cubicBezTo>
                <a:cubicBezTo>
                  <a:pt x="204" y="135"/>
                  <a:pt x="204" y="135"/>
                  <a:pt x="204" y="135"/>
                </a:cubicBezTo>
                <a:cubicBezTo>
                  <a:pt x="207" y="134"/>
                  <a:pt x="207" y="134"/>
                  <a:pt x="207" y="134"/>
                </a:cubicBezTo>
                <a:cubicBezTo>
                  <a:pt x="209" y="132"/>
                  <a:pt x="209" y="132"/>
                  <a:pt x="209" y="132"/>
                </a:cubicBezTo>
                <a:cubicBezTo>
                  <a:pt x="209" y="134"/>
                  <a:pt x="209" y="134"/>
                  <a:pt x="209" y="134"/>
                </a:cubicBezTo>
                <a:cubicBezTo>
                  <a:pt x="214" y="132"/>
                  <a:pt x="214" y="132"/>
                  <a:pt x="214" y="132"/>
                </a:cubicBezTo>
                <a:cubicBezTo>
                  <a:pt x="214" y="133"/>
                  <a:pt x="214" y="133"/>
                  <a:pt x="214" y="133"/>
                </a:cubicBezTo>
                <a:cubicBezTo>
                  <a:pt x="215" y="132"/>
                  <a:pt x="215" y="132"/>
                  <a:pt x="215" y="132"/>
                </a:cubicBezTo>
                <a:cubicBezTo>
                  <a:pt x="215" y="131"/>
                  <a:pt x="215" y="131"/>
                  <a:pt x="215" y="131"/>
                </a:cubicBezTo>
                <a:cubicBezTo>
                  <a:pt x="218" y="129"/>
                  <a:pt x="218" y="129"/>
                  <a:pt x="218" y="129"/>
                </a:cubicBezTo>
                <a:cubicBezTo>
                  <a:pt x="218" y="128"/>
                  <a:pt x="218" y="128"/>
                  <a:pt x="218" y="128"/>
                </a:cubicBezTo>
                <a:cubicBezTo>
                  <a:pt x="221" y="126"/>
                  <a:pt x="221" y="126"/>
                  <a:pt x="221" y="126"/>
                </a:cubicBezTo>
                <a:cubicBezTo>
                  <a:pt x="221" y="128"/>
                  <a:pt x="221" y="128"/>
                  <a:pt x="221" y="128"/>
                </a:cubicBezTo>
                <a:cubicBezTo>
                  <a:pt x="222" y="129"/>
                  <a:pt x="222" y="129"/>
                  <a:pt x="222" y="129"/>
                </a:cubicBezTo>
                <a:cubicBezTo>
                  <a:pt x="221" y="129"/>
                  <a:pt x="221" y="129"/>
                  <a:pt x="221" y="129"/>
                </a:cubicBezTo>
                <a:cubicBezTo>
                  <a:pt x="223" y="130"/>
                  <a:pt x="223" y="130"/>
                  <a:pt x="223" y="130"/>
                </a:cubicBezTo>
                <a:cubicBezTo>
                  <a:pt x="220" y="131"/>
                  <a:pt x="220" y="131"/>
                  <a:pt x="220" y="131"/>
                </a:cubicBezTo>
                <a:cubicBezTo>
                  <a:pt x="223" y="131"/>
                  <a:pt x="223" y="131"/>
                  <a:pt x="223" y="131"/>
                </a:cubicBezTo>
                <a:cubicBezTo>
                  <a:pt x="223" y="132"/>
                  <a:pt x="223" y="132"/>
                  <a:pt x="223" y="132"/>
                </a:cubicBezTo>
                <a:cubicBezTo>
                  <a:pt x="221" y="133"/>
                  <a:pt x="221" y="133"/>
                  <a:pt x="221" y="133"/>
                </a:cubicBezTo>
                <a:cubicBezTo>
                  <a:pt x="223" y="133"/>
                  <a:pt x="223" y="133"/>
                  <a:pt x="223" y="133"/>
                </a:cubicBezTo>
                <a:cubicBezTo>
                  <a:pt x="221" y="135"/>
                  <a:pt x="221" y="135"/>
                  <a:pt x="221" y="135"/>
                </a:cubicBezTo>
                <a:cubicBezTo>
                  <a:pt x="223" y="134"/>
                  <a:pt x="223" y="134"/>
                  <a:pt x="223" y="134"/>
                </a:cubicBezTo>
                <a:cubicBezTo>
                  <a:pt x="222" y="135"/>
                  <a:pt x="222" y="135"/>
                  <a:pt x="222" y="135"/>
                </a:cubicBezTo>
                <a:cubicBezTo>
                  <a:pt x="224" y="136"/>
                  <a:pt x="224" y="136"/>
                  <a:pt x="224" y="136"/>
                </a:cubicBezTo>
                <a:cubicBezTo>
                  <a:pt x="222" y="137"/>
                  <a:pt x="222" y="137"/>
                  <a:pt x="222" y="137"/>
                </a:cubicBezTo>
                <a:cubicBezTo>
                  <a:pt x="224" y="138"/>
                  <a:pt x="224" y="138"/>
                  <a:pt x="224" y="138"/>
                </a:cubicBezTo>
                <a:cubicBezTo>
                  <a:pt x="223" y="139"/>
                  <a:pt x="223" y="139"/>
                  <a:pt x="223" y="139"/>
                </a:cubicBezTo>
                <a:cubicBezTo>
                  <a:pt x="219" y="140"/>
                  <a:pt x="219" y="140"/>
                  <a:pt x="219" y="140"/>
                </a:cubicBezTo>
                <a:cubicBezTo>
                  <a:pt x="222" y="140"/>
                  <a:pt x="222" y="140"/>
                  <a:pt x="222" y="140"/>
                </a:cubicBezTo>
                <a:cubicBezTo>
                  <a:pt x="221" y="141"/>
                  <a:pt x="221" y="141"/>
                  <a:pt x="221" y="141"/>
                </a:cubicBezTo>
                <a:cubicBezTo>
                  <a:pt x="225" y="143"/>
                  <a:pt x="225" y="143"/>
                  <a:pt x="225" y="143"/>
                </a:cubicBezTo>
                <a:cubicBezTo>
                  <a:pt x="224" y="145"/>
                  <a:pt x="224" y="145"/>
                  <a:pt x="224" y="145"/>
                </a:cubicBezTo>
                <a:cubicBezTo>
                  <a:pt x="226" y="145"/>
                  <a:pt x="226" y="145"/>
                  <a:pt x="226" y="145"/>
                </a:cubicBezTo>
                <a:cubicBezTo>
                  <a:pt x="225" y="146"/>
                  <a:pt x="225" y="146"/>
                  <a:pt x="225" y="146"/>
                </a:cubicBezTo>
                <a:cubicBezTo>
                  <a:pt x="227" y="145"/>
                  <a:pt x="227" y="145"/>
                  <a:pt x="227" y="145"/>
                </a:cubicBezTo>
                <a:cubicBezTo>
                  <a:pt x="231" y="148"/>
                  <a:pt x="231" y="148"/>
                  <a:pt x="231" y="148"/>
                </a:cubicBezTo>
                <a:cubicBezTo>
                  <a:pt x="222" y="151"/>
                  <a:pt x="222" y="151"/>
                  <a:pt x="222" y="151"/>
                </a:cubicBezTo>
                <a:cubicBezTo>
                  <a:pt x="219" y="151"/>
                  <a:pt x="219" y="151"/>
                  <a:pt x="219" y="151"/>
                </a:cubicBezTo>
                <a:cubicBezTo>
                  <a:pt x="221" y="152"/>
                  <a:pt x="221" y="152"/>
                  <a:pt x="221" y="152"/>
                </a:cubicBezTo>
                <a:cubicBezTo>
                  <a:pt x="221" y="152"/>
                  <a:pt x="221" y="152"/>
                  <a:pt x="221" y="152"/>
                </a:cubicBezTo>
                <a:cubicBezTo>
                  <a:pt x="229" y="149"/>
                  <a:pt x="229" y="149"/>
                  <a:pt x="229" y="149"/>
                </a:cubicBezTo>
                <a:cubicBezTo>
                  <a:pt x="227" y="149"/>
                  <a:pt x="227" y="149"/>
                  <a:pt x="227" y="149"/>
                </a:cubicBezTo>
                <a:cubicBezTo>
                  <a:pt x="231" y="149"/>
                  <a:pt x="231" y="149"/>
                  <a:pt x="231" y="149"/>
                </a:cubicBezTo>
                <a:cubicBezTo>
                  <a:pt x="229" y="152"/>
                  <a:pt x="229" y="152"/>
                  <a:pt x="229" y="152"/>
                </a:cubicBezTo>
                <a:cubicBezTo>
                  <a:pt x="231" y="151"/>
                  <a:pt x="231" y="151"/>
                  <a:pt x="231" y="151"/>
                </a:cubicBezTo>
                <a:cubicBezTo>
                  <a:pt x="234" y="151"/>
                  <a:pt x="234" y="151"/>
                  <a:pt x="234" y="151"/>
                </a:cubicBezTo>
                <a:cubicBezTo>
                  <a:pt x="234" y="153"/>
                  <a:pt x="234" y="153"/>
                  <a:pt x="234" y="153"/>
                </a:cubicBezTo>
                <a:cubicBezTo>
                  <a:pt x="232" y="153"/>
                  <a:pt x="232" y="153"/>
                  <a:pt x="232" y="153"/>
                </a:cubicBezTo>
                <a:cubicBezTo>
                  <a:pt x="233" y="155"/>
                  <a:pt x="233" y="155"/>
                  <a:pt x="233" y="155"/>
                </a:cubicBezTo>
                <a:cubicBezTo>
                  <a:pt x="232" y="155"/>
                  <a:pt x="232" y="155"/>
                  <a:pt x="232" y="155"/>
                </a:cubicBezTo>
                <a:cubicBezTo>
                  <a:pt x="233" y="156"/>
                  <a:pt x="233" y="156"/>
                  <a:pt x="233" y="156"/>
                </a:cubicBezTo>
                <a:cubicBezTo>
                  <a:pt x="232" y="156"/>
                  <a:pt x="232" y="156"/>
                  <a:pt x="232" y="156"/>
                </a:cubicBezTo>
                <a:cubicBezTo>
                  <a:pt x="232" y="157"/>
                  <a:pt x="232" y="157"/>
                  <a:pt x="232" y="157"/>
                </a:cubicBezTo>
                <a:cubicBezTo>
                  <a:pt x="229" y="159"/>
                  <a:pt x="229" y="159"/>
                  <a:pt x="229" y="159"/>
                </a:cubicBezTo>
                <a:cubicBezTo>
                  <a:pt x="223" y="160"/>
                  <a:pt x="223" y="160"/>
                  <a:pt x="223" y="160"/>
                </a:cubicBezTo>
                <a:cubicBezTo>
                  <a:pt x="217" y="164"/>
                  <a:pt x="217" y="164"/>
                  <a:pt x="217" y="164"/>
                </a:cubicBezTo>
                <a:cubicBezTo>
                  <a:pt x="199" y="164"/>
                  <a:pt x="199" y="164"/>
                  <a:pt x="199" y="164"/>
                </a:cubicBezTo>
                <a:cubicBezTo>
                  <a:pt x="195" y="168"/>
                  <a:pt x="195" y="168"/>
                  <a:pt x="195" y="168"/>
                </a:cubicBezTo>
                <a:cubicBezTo>
                  <a:pt x="189" y="170"/>
                  <a:pt x="189" y="170"/>
                  <a:pt x="189" y="170"/>
                </a:cubicBezTo>
                <a:cubicBezTo>
                  <a:pt x="180" y="178"/>
                  <a:pt x="180" y="178"/>
                  <a:pt x="180" y="178"/>
                </a:cubicBezTo>
                <a:cubicBezTo>
                  <a:pt x="190" y="171"/>
                  <a:pt x="190" y="171"/>
                  <a:pt x="190" y="171"/>
                </a:cubicBezTo>
                <a:cubicBezTo>
                  <a:pt x="201" y="168"/>
                  <a:pt x="201" y="168"/>
                  <a:pt x="201" y="168"/>
                </a:cubicBezTo>
                <a:cubicBezTo>
                  <a:pt x="203" y="169"/>
                  <a:pt x="203" y="169"/>
                  <a:pt x="203" y="169"/>
                </a:cubicBezTo>
                <a:cubicBezTo>
                  <a:pt x="202" y="171"/>
                  <a:pt x="202" y="171"/>
                  <a:pt x="202" y="171"/>
                </a:cubicBezTo>
                <a:cubicBezTo>
                  <a:pt x="199" y="173"/>
                  <a:pt x="199" y="173"/>
                  <a:pt x="199" y="173"/>
                </a:cubicBezTo>
                <a:cubicBezTo>
                  <a:pt x="195" y="173"/>
                  <a:pt x="195" y="173"/>
                  <a:pt x="195" y="173"/>
                </a:cubicBezTo>
                <a:cubicBezTo>
                  <a:pt x="200" y="174"/>
                  <a:pt x="200" y="174"/>
                  <a:pt x="200" y="174"/>
                </a:cubicBezTo>
                <a:cubicBezTo>
                  <a:pt x="197" y="176"/>
                  <a:pt x="197" y="176"/>
                  <a:pt x="197" y="176"/>
                </a:cubicBezTo>
                <a:cubicBezTo>
                  <a:pt x="199" y="177"/>
                  <a:pt x="199" y="177"/>
                  <a:pt x="199" y="177"/>
                </a:cubicBezTo>
                <a:cubicBezTo>
                  <a:pt x="198" y="179"/>
                  <a:pt x="198" y="179"/>
                  <a:pt x="198" y="179"/>
                </a:cubicBezTo>
                <a:cubicBezTo>
                  <a:pt x="200" y="181"/>
                  <a:pt x="200" y="181"/>
                  <a:pt x="200" y="181"/>
                </a:cubicBezTo>
                <a:cubicBezTo>
                  <a:pt x="203" y="182"/>
                  <a:pt x="203" y="182"/>
                  <a:pt x="203" y="182"/>
                </a:cubicBezTo>
                <a:cubicBezTo>
                  <a:pt x="206" y="181"/>
                  <a:pt x="206" y="181"/>
                  <a:pt x="206" y="181"/>
                </a:cubicBezTo>
                <a:cubicBezTo>
                  <a:pt x="208" y="183"/>
                  <a:pt x="208" y="183"/>
                  <a:pt x="208" y="183"/>
                </a:cubicBezTo>
                <a:cubicBezTo>
                  <a:pt x="199" y="186"/>
                  <a:pt x="199" y="186"/>
                  <a:pt x="199" y="186"/>
                </a:cubicBezTo>
                <a:cubicBezTo>
                  <a:pt x="199" y="187"/>
                  <a:pt x="199" y="187"/>
                  <a:pt x="199" y="187"/>
                </a:cubicBezTo>
                <a:cubicBezTo>
                  <a:pt x="197" y="186"/>
                  <a:pt x="197" y="186"/>
                  <a:pt x="197" y="186"/>
                </a:cubicBezTo>
                <a:cubicBezTo>
                  <a:pt x="192" y="191"/>
                  <a:pt x="192" y="191"/>
                  <a:pt x="192" y="191"/>
                </a:cubicBezTo>
                <a:cubicBezTo>
                  <a:pt x="191" y="189"/>
                  <a:pt x="191" y="189"/>
                  <a:pt x="191" y="189"/>
                </a:cubicBezTo>
                <a:cubicBezTo>
                  <a:pt x="192" y="186"/>
                  <a:pt x="192" y="186"/>
                  <a:pt x="192" y="186"/>
                </a:cubicBezTo>
                <a:cubicBezTo>
                  <a:pt x="191" y="187"/>
                  <a:pt x="191" y="187"/>
                  <a:pt x="191" y="187"/>
                </a:cubicBezTo>
                <a:cubicBezTo>
                  <a:pt x="201" y="183"/>
                  <a:pt x="201" y="183"/>
                  <a:pt x="201" y="183"/>
                </a:cubicBezTo>
                <a:cubicBezTo>
                  <a:pt x="197" y="183"/>
                  <a:pt x="197" y="183"/>
                  <a:pt x="197" y="183"/>
                </a:cubicBezTo>
                <a:cubicBezTo>
                  <a:pt x="198" y="181"/>
                  <a:pt x="198" y="181"/>
                  <a:pt x="198" y="181"/>
                </a:cubicBezTo>
                <a:cubicBezTo>
                  <a:pt x="194" y="184"/>
                  <a:pt x="194" y="184"/>
                  <a:pt x="194" y="184"/>
                </a:cubicBezTo>
                <a:cubicBezTo>
                  <a:pt x="189" y="184"/>
                  <a:pt x="189" y="184"/>
                  <a:pt x="189" y="184"/>
                </a:cubicBezTo>
                <a:cubicBezTo>
                  <a:pt x="189" y="186"/>
                  <a:pt x="189" y="186"/>
                  <a:pt x="189" y="186"/>
                </a:cubicBezTo>
                <a:cubicBezTo>
                  <a:pt x="184" y="188"/>
                  <a:pt x="184" y="188"/>
                  <a:pt x="184" y="188"/>
                </a:cubicBezTo>
                <a:cubicBezTo>
                  <a:pt x="183" y="187"/>
                  <a:pt x="183" y="187"/>
                  <a:pt x="183" y="187"/>
                </a:cubicBezTo>
                <a:cubicBezTo>
                  <a:pt x="182" y="189"/>
                  <a:pt x="182" y="189"/>
                  <a:pt x="182" y="189"/>
                </a:cubicBezTo>
                <a:cubicBezTo>
                  <a:pt x="178" y="190"/>
                  <a:pt x="178" y="190"/>
                  <a:pt x="178" y="190"/>
                </a:cubicBezTo>
                <a:cubicBezTo>
                  <a:pt x="174" y="195"/>
                  <a:pt x="174" y="195"/>
                  <a:pt x="174" y="195"/>
                </a:cubicBezTo>
                <a:cubicBezTo>
                  <a:pt x="176" y="198"/>
                  <a:pt x="176" y="198"/>
                  <a:pt x="176" y="198"/>
                </a:cubicBezTo>
                <a:cubicBezTo>
                  <a:pt x="166" y="200"/>
                  <a:pt x="166" y="200"/>
                  <a:pt x="166" y="200"/>
                </a:cubicBezTo>
                <a:cubicBezTo>
                  <a:pt x="162" y="202"/>
                  <a:pt x="162" y="202"/>
                  <a:pt x="162" y="202"/>
                </a:cubicBezTo>
                <a:cubicBezTo>
                  <a:pt x="162" y="204"/>
                  <a:pt x="162" y="204"/>
                  <a:pt x="162" y="204"/>
                </a:cubicBezTo>
                <a:cubicBezTo>
                  <a:pt x="158" y="209"/>
                  <a:pt x="158" y="209"/>
                  <a:pt x="158" y="209"/>
                </a:cubicBezTo>
                <a:cubicBezTo>
                  <a:pt x="156" y="206"/>
                  <a:pt x="156" y="206"/>
                  <a:pt x="156" y="206"/>
                </a:cubicBezTo>
                <a:cubicBezTo>
                  <a:pt x="156" y="211"/>
                  <a:pt x="156" y="211"/>
                  <a:pt x="156" y="211"/>
                </a:cubicBezTo>
                <a:cubicBezTo>
                  <a:pt x="152" y="216"/>
                  <a:pt x="152" y="216"/>
                  <a:pt x="152" y="216"/>
                </a:cubicBezTo>
                <a:cubicBezTo>
                  <a:pt x="154" y="213"/>
                  <a:pt x="154" y="213"/>
                  <a:pt x="154" y="213"/>
                </a:cubicBezTo>
                <a:cubicBezTo>
                  <a:pt x="153" y="211"/>
                  <a:pt x="153" y="211"/>
                  <a:pt x="153" y="211"/>
                </a:cubicBezTo>
                <a:cubicBezTo>
                  <a:pt x="153" y="209"/>
                  <a:pt x="153" y="209"/>
                  <a:pt x="153" y="209"/>
                </a:cubicBezTo>
                <a:cubicBezTo>
                  <a:pt x="155" y="207"/>
                  <a:pt x="155" y="207"/>
                  <a:pt x="155" y="207"/>
                </a:cubicBezTo>
                <a:cubicBezTo>
                  <a:pt x="153" y="208"/>
                  <a:pt x="153" y="208"/>
                  <a:pt x="153" y="208"/>
                </a:cubicBezTo>
                <a:cubicBezTo>
                  <a:pt x="152" y="212"/>
                  <a:pt x="152" y="212"/>
                  <a:pt x="152" y="212"/>
                </a:cubicBezTo>
                <a:cubicBezTo>
                  <a:pt x="150" y="210"/>
                  <a:pt x="150" y="210"/>
                  <a:pt x="150" y="210"/>
                </a:cubicBezTo>
                <a:cubicBezTo>
                  <a:pt x="152" y="213"/>
                  <a:pt x="152" y="213"/>
                  <a:pt x="152" y="213"/>
                </a:cubicBezTo>
                <a:cubicBezTo>
                  <a:pt x="151" y="216"/>
                  <a:pt x="151" y="216"/>
                  <a:pt x="151" y="216"/>
                </a:cubicBezTo>
                <a:cubicBezTo>
                  <a:pt x="150" y="217"/>
                  <a:pt x="150" y="217"/>
                  <a:pt x="150" y="217"/>
                </a:cubicBezTo>
                <a:cubicBezTo>
                  <a:pt x="151" y="217"/>
                  <a:pt x="151" y="217"/>
                  <a:pt x="151" y="217"/>
                </a:cubicBezTo>
                <a:cubicBezTo>
                  <a:pt x="151" y="220"/>
                  <a:pt x="151" y="220"/>
                  <a:pt x="151" y="220"/>
                </a:cubicBezTo>
                <a:cubicBezTo>
                  <a:pt x="149" y="220"/>
                  <a:pt x="149" y="220"/>
                  <a:pt x="149" y="220"/>
                </a:cubicBezTo>
                <a:cubicBezTo>
                  <a:pt x="148" y="221"/>
                  <a:pt x="148" y="221"/>
                  <a:pt x="148" y="221"/>
                </a:cubicBezTo>
                <a:cubicBezTo>
                  <a:pt x="150" y="222"/>
                  <a:pt x="150" y="222"/>
                  <a:pt x="150" y="222"/>
                </a:cubicBezTo>
                <a:cubicBezTo>
                  <a:pt x="151" y="221"/>
                  <a:pt x="151" y="221"/>
                  <a:pt x="151" y="221"/>
                </a:cubicBezTo>
                <a:cubicBezTo>
                  <a:pt x="151" y="222"/>
                  <a:pt x="151" y="222"/>
                  <a:pt x="151" y="222"/>
                </a:cubicBezTo>
                <a:cubicBezTo>
                  <a:pt x="147" y="223"/>
                  <a:pt x="147" y="223"/>
                  <a:pt x="147" y="223"/>
                </a:cubicBezTo>
                <a:cubicBezTo>
                  <a:pt x="148" y="226"/>
                  <a:pt x="148" y="226"/>
                  <a:pt x="148" y="226"/>
                </a:cubicBezTo>
                <a:cubicBezTo>
                  <a:pt x="139" y="230"/>
                  <a:pt x="139" y="230"/>
                  <a:pt x="139" y="230"/>
                </a:cubicBezTo>
                <a:cubicBezTo>
                  <a:pt x="130" y="236"/>
                  <a:pt x="130" y="236"/>
                  <a:pt x="130" y="236"/>
                </a:cubicBezTo>
                <a:cubicBezTo>
                  <a:pt x="127" y="242"/>
                  <a:pt x="127" y="242"/>
                  <a:pt x="127" y="242"/>
                </a:cubicBezTo>
                <a:cubicBezTo>
                  <a:pt x="128" y="257"/>
                  <a:pt x="128" y="257"/>
                  <a:pt x="128" y="257"/>
                </a:cubicBezTo>
                <a:cubicBezTo>
                  <a:pt x="127" y="263"/>
                  <a:pt x="127" y="263"/>
                  <a:pt x="127" y="263"/>
                </a:cubicBezTo>
                <a:cubicBezTo>
                  <a:pt x="124" y="265"/>
                  <a:pt x="124" y="265"/>
                  <a:pt x="124" y="265"/>
                </a:cubicBezTo>
                <a:cubicBezTo>
                  <a:pt x="122" y="261"/>
                  <a:pt x="122" y="261"/>
                  <a:pt x="122" y="261"/>
                </a:cubicBezTo>
                <a:cubicBezTo>
                  <a:pt x="121" y="255"/>
                  <a:pt x="121" y="255"/>
                  <a:pt x="121" y="255"/>
                </a:cubicBezTo>
                <a:cubicBezTo>
                  <a:pt x="121" y="253"/>
                  <a:pt x="121" y="253"/>
                  <a:pt x="121" y="253"/>
                </a:cubicBezTo>
                <a:cubicBezTo>
                  <a:pt x="120" y="254"/>
                  <a:pt x="120" y="254"/>
                  <a:pt x="120" y="254"/>
                </a:cubicBezTo>
                <a:cubicBezTo>
                  <a:pt x="122" y="248"/>
                  <a:pt x="122" y="248"/>
                  <a:pt x="122" y="248"/>
                </a:cubicBezTo>
                <a:cubicBezTo>
                  <a:pt x="119" y="245"/>
                  <a:pt x="119" y="245"/>
                  <a:pt x="119" y="245"/>
                </a:cubicBezTo>
                <a:cubicBezTo>
                  <a:pt x="114" y="246"/>
                  <a:pt x="114" y="246"/>
                  <a:pt x="114" y="246"/>
                </a:cubicBezTo>
                <a:cubicBezTo>
                  <a:pt x="112" y="243"/>
                  <a:pt x="112" y="243"/>
                  <a:pt x="112" y="243"/>
                </a:cubicBezTo>
                <a:cubicBezTo>
                  <a:pt x="106" y="244"/>
                  <a:pt x="106" y="244"/>
                  <a:pt x="106" y="244"/>
                </a:cubicBezTo>
                <a:cubicBezTo>
                  <a:pt x="107" y="241"/>
                  <a:pt x="107" y="241"/>
                  <a:pt x="107" y="241"/>
                </a:cubicBezTo>
                <a:cubicBezTo>
                  <a:pt x="106" y="243"/>
                  <a:pt x="106" y="243"/>
                  <a:pt x="106" y="243"/>
                </a:cubicBezTo>
                <a:cubicBezTo>
                  <a:pt x="99" y="244"/>
                  <a:pt x="99" y="244"/>
                  <a:pt x="99" y="244"/>
                </a:cubicBezTo>
                <a:cubicBezTo>
                  <a:pt x="99" y="245"/>
                  <a:pt x="99" y="245"/>
                  <a:pt x="99" y="245"/>
                </a:cubicBezTo>
                <a:cubicBezTo>
                  <a:pt x="102" y="245"/>
                  <a:pt x="102" y="245"/>
                  <a:pt x="102" y="245"/>
                </a:cubicBezTo>
                <a:cubicBezTo>
                  <a:pt x="100" y="247"/>
                  <a:pt x="100" y="247"/>
                  <a:pt x="100" y="247"/>
                </a:cubicBezTo>
                <a:cubicBezTo>
                  <a:pt x="101" y="248"/>
                  <a:pt x="101" y="248"/>
                  <a:pt x="101" y="248"/>
                </a:cubicBezTo>
                <a:cubicBezTo>
                  <a:pt x="99" y="247"/>
                  <a:pt x="99" y="247"/>
                  <a:pt x="99" y="247"/>
                </a:cubicBezTo>
                <a:cubicBezTo>
                  <a:pt x="96" y="248"/>
                  <a:pt x="96" y="248"/>
                  <a:pt x="96" y="248"/>
                </a:cubicBezTo>
                <a:cubicBezTo>
                  <a:pt x="93" y="246"/>
                  <a:pt x="93" y="246"/>
                  <a:pt x="93" y="246"/>
                </a:cubicBezTo>
                <a:cubicBezTo>
                  <a:pt x="84" y="247"/>
                  <a:pt x="84" y="247"/>
                  <a:pt x="84" y="247"/>
                </a:cubicBezTo>
                <a:cubicBezTo>
                  <a:pt x="84" y="246"/>
                  <a:pt x="84" y="246"/>
                  <a:pt x="84" y="246"/>
                </a:cubicBezTo>
                <a:cubicBezTo>
                  <a:pt x="82" y="249"/>
                  <a:pt x="82" y="249"/>
                  <a:pt x="82" y="249"/>
                </a:cubicBezTo>
                <a:cubicBezTo>
                  <a:pt x="79" y="251"/>
                  <a:pt x="79" y="251"/>
                  <a:pt x="79" y="251"/>
                </a:cubicBezTo>
                <a:cubicBezTo>
                  <a:pt x="80" y="250"/>
                  <a:pt x="80" y="250"/>
                  <a:pt x="80" y="250"/>
                </a:cubicBezTo>
                <a:cubicBezTo>
                  <a:pt x="78" y="250"/>
                  <a:pt x="78" y="250"/>
                  <a:pt x="78" y="250"/>
                </a:cubicBezTo>
                <a:cubicBezTo>
                  <a:pt x="78" y="251"/>
                  <a:pt x="78" y="251"/>
                  <a:pt x="78" y="251"/>
                </a:cubicBezTo>
                <a:cubicBezTo>
                  <a:pt x="74" y="254"/>
                  <a:pt x="74" y="254"/>
                  <a:pt x="74" y="254"/>
                </a:cubicBezTo>
                <a:cubicBezTo>
                  <a:pt x="74" y="256"/>
                  <a:pt x="74" y="256"/>
                  <a:pt x="74" y="256"/>
                </a:cubicBezTo>
                <a:cubicBezTo>
                  <a:pt x="73" y="256"/>
                  <a:pt x="73" y="256"/>
                  <a:pt x="73" y="256"/>
                </a:cubicBezTo>
                <a:cubicBezTo>
                  <a:pt x="73" y="261"/>
                  <a:pt x="73" y="261"/>
                  <a:pt x="73" y="261"/>
                </a:cubicBezTo>
                <a:cubicBezTo>
                  <a:pt x="70" y="266"/>
                  <a:pt x="70" y="266"/>
                  <a:pt x="70" y="266"/>
                </a:cubicBezTo>
                <a:cubicBezTo>
                  <a:pt x="69" y="276"/>
                  <a:pt x="69" y="276"/>
                  <a:pt x="69" y="276"/>
                </a:cubicBezTo>
                <a:cubicBezTo>
                  <a:pt x="72" y="288"/>
                  <a:pt x="72" y="288"/>
                  <a:pt x="72" y="288"/>
                </a:cubicBezTo>
                <a:cubicBezTo>
                  <a:pt x="75" y="291"/>
                  <a:pt x="75" y="291"/>
                  <a:pt x="75" y="291"/>
                </a:cubicBezTo>
                <a:cubicBezTo>
                  <a:pt x="77" y="292"/>
                  <a:pt x="77" y="292"/>
                  <a:pt x="77" y="292"/>
                </a:cubicBezTo>
                <a:cubicBezTo>
                  <a:pt x="84" y="290"/>
                  <a:pt x="84" y="290"/>
                  <a:pt x="84" y="290"/>
                </a:cubicBezTo>
                <a:cubicBezTo>
                  <a:pt x="86" y="291"/>
                  <a:pt x="86" y="291"/>
                  <a:pt x="86" y="291"/>
                </a:cubicBezTo>
                <a:cubicBezTo>
                  <a:pt x="89" y="288"/>
                  <a:pt x="89" y="288"/>
                  <a:pt x="89" y="288"/>
                </a:cubicBezTo>
                <a:cubicBezTo>
                  <a:pt x="92" y="281"/>
                  <a:pt x="92" y="281"/>
                  <a:pt x="92" y="281"/>
                </a:cubicBezTo>
                <a:cubicBezTo>
                  <a:pt x="99" y="278"/>
                  <a:pt x="99" y="278"/>
                  <a:pt x="99" y="278"/>
                </a:cubicBezTo>
                <a:cubicBezTo>
                  <a:pt x="103" y="279"/>
                  <a:pt x="103" y="279"/>
                  <a:pt x="103" y="279"/>
                </a:cubicBezTo>
                <a:cubicBezTo>
                  <a:pt x="103" y="280"/>
                  <a:pt x="103" y="280"/>
                  <a:pt x="103" y="280"/>
                </a:cubicBezTo>
                <a:cubicBezTo>
                  <a:pt x="99" y="286"/>
                  <a:pt x="99" y="286"/>
                  <a:pt x="99" y="286"/>
                </a:cubicBezTo>
                <a:cubicBezTo>
                  <a:pt x="98" y="293"/>
                  <a:pt x="98" y="293"/>
                  <a:pt x="98" y="293"/>
                </a:cubicBezTo>
                <a:cubicBezTo>
                  <a:pt x="98" y="290"/>
                  <a:pt x="98" y="290"/>
                  <a:pt x="98" y="290"/>
                </a:cubicBezTo>
                <a:cubicBezTo>
                  <a:pt x="96" y="291"/>
                  <a:pt x="96" y="291"/>
                  <a:pt x="96" y="291"/>
                </a:cubicBezTo>
                <a:cubicBezTo>
                  <a:pt x="97" y="292"/>
                  <a:pt x="97" y="292"/>
                  <a:pt x="97" y="292"/>
                </a:cubicBezTo>
                <a:cubicBezTo>
                  <a:pt x="96" y="298"/>
                  <a:pt x="96" y="298"/>
                  <a:pt x="96" y="298"/>
                </a:cubicBezTo>
                <a:cubicBezTo>
                  <a:pt x="94" y="301"/>
                  <a:pt x="94" y="301"/>
                  <a:pt x="94" y="301"/>
                </a:cubicBezTo>
                <a:cubicBezTo>
                  <a:pt x="95" y="302"/>
                  <a:pt x="95" y="302"/>
                  <a:pt x="95" y="302"/>
                </a:cubicBezTo>
                <a:cubicBezTo>
                  <a:pt x="106" y="301"/>
                  <a:pt x="106" y="301"/>
                  <a:pt x="106" y="301"/>
                </a:cubicBezTo>
                <a:cubicBezTo>
                  <a:pt x="112" y="305"/>
                  <a:pt x="112" y="305"/>
                  <a:pt x="112" y="305"/>
                </a:cubicBezTo>
                <a:cubicBezTo>
                  <a:pt x="109" y="322"/>
                  <a:pt x="109" y="322"/>
                  <a:pt x="109" y="322"/>
                </a:cubicBezTo>
                <a:cubicBezTo>
                  <a:pt x="112" y="327"/>
                  <a:pt x="112" y="327"/>
                  <a:pt x="112" y="327"/>
                </a:cubicBezTo>
                <a:cubicBezTo>
                  <a:pt x="113" y="329"/>
                  <a:pt x="113" y="329"/>
                  <a:pt x="113" y="329"/>
                </a:cubicBezTo>
                <a:cubicBezTo>
                  <a:pt x="117" y="330"/>
                  <a:pt x="117" y="330"/>
                  <a:pt x="117" y="330"/>
                </a:cubicBezTo>
                <a:cubicBezTo>
                  <a:pt x="123" y="327"/>
                  <a:pt x="123" y="327"/>
                  <a:pt x="123" y="327"/>
                </a:cubicBezTo>
                <a:cubicBezTo>
                  <a:pt x="127" y="328"/>
                  <a:pt x="127" y="328"/>
                  <a:pt x="127" y="328"/>
                </a:cubicBezTo>
                <a:cubicBezTo>
                  <a:pt x="129" y="331"/>
                  <a:pt x="129" y="331"/>
                  <a:pt x="129" y="331"/>
                </a:cubicBezTo>
                <a:cubicBezTo>
                  <a:pt x="131" y="333"/>
                  <a:pt x="131" y="333"/>
                  <a:pt x="131" y="333"/>
                </a:cubicBezTo>
                <a:cubicBezTo>
                  <a:pt x="131" y="331"/>
                  <a:pt x="131" y="331"/>
                  <a:pt x="131" y="331"/>
                </a:cubicBezTo>
                <a:cubicBezTo>
                  <a:pt x="135" y="327"/>
                  <a:pt x="135" y="327"/>
                  <a:pt x="135" y="327"/>
                </a:cubicBezTo>
                <a:cubicBezTo>
                  <a:pt x="135" y="323"/>
                  <a:pt x="135" y="323"/>
                  <a:pt x="135" y="323"/>
                </a:cubicBezTo>
                <a:cubicBezTo>
                  <a:pt x="137" y="321"/>
                  <a:pt x="137" y="321"/>
                  <a:pt x="137" y="321"/>
                </a:cubicBezTo>
                <a:cubicBezTo>
                  <a:pt x="139" y="322"/>
                  <a:pt x="139" y="322"/>
                  <a:pt x="139" y="322"/>
                </a:cubicBezTo>
                <a:cubicBezTo>
                  <a:pt x="140" y="320"/>
                  <a:pt x="140" y="320"/>
                  <a:pt x="140" y="320"/>
                </a:cubicBezTo>
                <a:cubicBezTo>
                  <a:pt x="143" y="320"/>
                  <a:pt x="143" y="320"/>
                  <a:pt x="143" y="320"/>
                </a:cubicBezTo>
                <a:cubicBezTo>
                  <a:pt x="149" y="316"/>
                  <a:pt x="149" y="316"/>
                  <a:pt x="149" y="316"/>
                </a:cubicBezTo>
                <a:cubicBezTo>
                  <a:pt x="150" y="317"/>
                  <a:pt x="150" y="317"/>
                  <a:pt x="150" y="317"/>
                </a:cubicBezTo>
                <a:cubicBezTo>
                  <a:pt x="150" y="318"/>
                  <a:pt x="150" y="318"/>
                  <a:pt x="150" y="318"/>
                </a:cubicBezTo>
                <a:cubicBezTo>
                  <a:pt x="148" y="320"/>
                  <a:pt x="148" y="320"/>
                  <a:pt x="148" y="320"/>
                </a:cubicBezTo>
                <a:cubicBezTo>
                  <a:pt x="149" y="322"/>
                  <a:pt x="149" y="322"/>
                  <a:pt x="149" y="322"/>
                </a:cubicBezTo>
                <a:cubicBezTo>
                  <a:pt x="147" y="325"/>
                  <a:pt x="147" y="325"/>
                  <a:pt x="147" y="325"/>
                </a:cubicBezTo>
                <a:cubicBezTo>
                  <a:pt x="148" y="329"/>
                  <a:pt x="148" y="329"/>
                  <a:pt x="148" y="329"/>
                </a:cubicBezTo>
                <a:cubicBezTo>
                  <a:pt x="150" y="328"/>
                  <a:pt x="150" y="328"/>
                  <a:pt x="150" y="328"/>
                </a:cubicBezTo>
                <a:cubicBezTo>
                  <a:pt x="149" y="322"/>
                  <a:pt x="149" y="322"/>
                  <a:pt x="149" y="322"/>
                </a:cubicBezTo>
                <a:cubicBezTo>
                  <a:pt x="155" y="320"/>
                  <a:pt x="155" y="320"/>
                  <a:pt x="155" y="320"/>
                </a:cubicBezTo>
                <a:cubicBezTo>
                  <a:pt x="153" y="318"/>
                  <a:pt x="153" y="318"/>
                  <a:pt x="153" y="318"/>
                </a:cubicBezTo>
                <a:cubicBezTo>
                  <a:pt x="154" y="317"/>
                  <a:pt x="154" y="317"/>
                  <a:pt x="154" y="317"/>
                </a:cubicBezTo>
                <a:cubicBezTo>
                  <a:pt x="156" y="319"/>
                  <a:pt x="156" y="319"/>
                  <a:pt x="156" y="319"/>
                </a:cubicBezTo>
                <a:cubicBezTo>
                  <a:pt x="159" y="321"/>
                  <a:pt x="159" y="321"/>
                  <a:pt x="159" y="321"/>
                </a:cubicBezTo>
                <a:cubicBezTo>
                  <a:pt x="161" y="323"/>
                  <a:pt x="161" y="323"/>
                  <a:pt x="161" y="323"/>
                </a:cubicBezTo>
                <a:cubicBezTo>
                  <a:pt x="167" y="323"/>
                  <a:pt x="167" y="323"/>
                  <a:pt x="167" y="323"/>
                </a:cubicBezTo>
                <a:cubicBezTo>
                  <a:pt x="170" y="325"/>
                  <a:pt x="170" y="325"/>
                  <a:pt x="170" y="325"/>
                </a:cubicBezTo>
                <a:cubicBezTo>
                  <a:pt x="174" y="324"/>
                  <a:pt x="174" y="324"/>
                  <a:pt x="174" y="324"/>
                </a:cubicBezTo>
                <a:cubicBezTo>
                  <a:pt x="173" y="323"/>
                  <a:pt x="173" y="323"/>
                  <a:pt x="173" y="323"/>
                </a:cubicBezTo>
                <a:cubicBezTo>
                  <a:pt x="180" y="323"/>
                  <a:pt x="180" y="323"/>
                  <a:pt x="180" y="323"/>
                </a:cubicBezTo>
                <a:cubicBezTo>
                  <a:pt x="177" y="324"/>
                  <a:pt x="177" y="324"/>
                  <a:pt x="177" y="324"/>
                </a:cubicBezTo>
                <a:cubicBezTo>
                  <a:pt x="184" y="328"/>
                  <a:pt x="184" y="328"/>
                  <a:pt x="184" y="328"/>
                </a:cubicBezTo>
                <a:cubicBezTo>
                  <a:pt x="183" y="331"/>
                  <a:pt x="183" y="331"/>
                  <a:pt x="183" y="331"/>
                </a:cubicBezTo>
                <a:cubicBezTo>
                  <a:pt x="186" y="331"/>
                  <a:pt x="186" y="331"/>
                  <a:pt x="186" y="331"/>
                </a:cubicBezTo>
                <a:cubicBezTo>
                  <a:pt x="187" y="332"/>
                  <a:pt x="187" y="332"/>
                  <a:pt x="187" y="332"/>
                </a:cubicBezTo>
                <a:cubicBezTo>
                  <a:pt x="196" y="342"/>
                  <a:pt x="196" y="342"/>
                  <a:pt x="196" y="342"/>
                </a:cubicBezTo>
                <a:cubicBezTo>
                  <a:pt x="203" y="342"/>
                  <a:pt x="203" y="342"/>
                  <a:pt x="203" y="342"/>
                </a:cubicBezTo>
                <a:cubicBezTo>
                  <a:pt x="206" y="343"/>
                  <a:pt x="206" y="343"/>
                  <a:pt x="206" y="343"/>
                </a:cubicBezTo>
                <a:cubicBezTo>
                  <a:pt x="211" y="345"/>
                  <a:pt x="211" y="345"/>
                  <a:pt x="211" y="345"/>
                </a:cubicBezTo>
                <a:cubicBezTo>
                  <a:pt x="214" y="349"/>
                  <a:pt x="214" y="349"/>
                  <a:pt x="214" y="349"/>
                </a:cubicBezTo>
                <a:cubicBezTo>
                  <a:pt x="215" y="350"/>
                  <a:pt x="215" y="350"/>
                  <a:pt x="215" y="350"/>
                </a:cubicBezTo>
                <a:cubicBezTo>
                  <a:pt x="218" y="358"/>
                  <a:pt x="218" y="358"/>
                  <a:pt x="218" y="358"/>
                </a:cubicBezTo>
                <a:cubicBezTo>
                  <a:pt x="219" y="359"/>
                  <a:pt x="219" y="359"/>
                  <a:pt x="219" y="359"/>
                </a:cubicBezTo>
                <a:cubicBezTo>
                  <a:pt x="219" y="362"/>
                  <a:pt x="219" y="362"/>
                  <a:pt x="219" y="362"/>
                </a:cubicBezTo>
                <a:cubicBezTo>
                  <a:pt x="214" y="367"/>
                  <a:pt x="214" y="367"/>
                  <a:pt x="214" y="367"/>
                </a:cubicBezTo>
                <a:cubicBezTo>
                  <a:pt x="215" y="370"/>
                  <a:pt x="215" y="370"/>
                  <a:pt x="215" y="370"/>
                </a:cubicBezTo>
                <a:cubicBezTo>
                  <a:pt x="216" y="369"/>
                  <a:pt x="216" y="369"/>
                  <a:pt x="216" y="369"/>
                </a:cubicBezTo>
                <a:cubicBezTo>
                  <a:pt x="217" y="373"/>
                  <a:pt x="217" y="373"/>
                  <a:pt x="217" y="373"/>
                </a:cubicBezTo>
                <a:cubicBezTo>
                  <a:pt x="214" y="373"/>
                  <a:pt x="214" y="373"/>
                  <a:pt x="214" y="373"/>
                </a:cubicBezTo>
                <a:cubicBezTo>
                  <a:pt x="214" y="374"/>
                  <a:pt x="214" y="374"/>
                  <a:pt x="214" y="374"/>
                </a:cubicBezTo>
                <a:cubicBezTo>
                  <a:pt x="221" y="373"/>
                  <a:pt x="221" y="373"/>
                  <a:pt x="221" y="373"/>
                </a:cubicBezTo>
                <a:cubicBezTo>
                  <a:pt x="221" y="376"/>
                  <a:pt x="221" y="376"/>
                  <a:pt x="221" y="376"/>
                </a:cubicBezTo>
                <a:cubicBezTo>
                  <a:pt x="226" y="368"/>
                  <a:pt x="226" y="368"/>
                  <a:pt x="226" y="368"/>
                </a:cubicBezTo>
                <a:cubicBezTo>
                  <a:pt x="228" y="368"/>
                  <a:pt x="228" y="368"/>
                  <a:pt x="228" y="368"/>
                </a:cubicBezTo>
                <a:cubicBezTo>
                  <a:pt x="234" y="371"/>
                  <a:pt x="234" y="371"/>
                  <a:pt x="234" y="371"/>
                </a:cubicBezTo>
                <a:cubicBezTo>
                  <a:pt x="234" y="373"/>
                  <a:pt x="234" y="373"/>
                  <a:pt x="234" y="373"/>
                </a:cubicBezTo>
                <a:cubicBezTo>
                  <a:pt x="236" y="372"/>
                  <a:pt x="236" y="372"/>
                  <a:pt x="236" y="372"/>
                </a:cubicBezTo>
                <a:cubicBezTo>
                  <a:pt x="238" y="375"/>
                  <a:pt x="238" y="375"/>
                  <a:pt x="238" y="375"/>
                </a:cubicBezTo>
                <a:cubicBezTo>
                  <a:pt x="237" y="377"/>
                  <a:pt x="237" y="377"/>
                  <a:pt x="237" y="377"/>
                </a:cubicBezTo>
                <a:cubicBezTo>
                  <a:pt x="240" y="375"/>
                  <a:pt x="240" y="375"/>
                  <a:pt x="240" y="375"/>
                </a:cubicBezTo>
                <a:cubicBezTo>
                  <a:pt x="254" y="378"/>
                  <a:pt x="254" y="378"/>
                  <a:pt x="254" y="378"/>
                </a:cubicBezTo>
                <a:cubicBezTo>
                  <a:pt x="262" y="386"/>
                  <a:pt x="262" y="386"/>
                  <a:pt x="262" y="386"/>
                </a:cubicBezTo>
                <a:cubicBezTo>
                  <a:pt x="267" y="387"/>
                  <a:pt x="267" y="387"/>
                  <a:pt x="267" y="387"/>
                </a:cubicBezTo>
                <a:cubicBezTo>
                  <a:pt x="269" y="394"/>
                  <a:pt x="269" y="394"/>
                  <a:pt x="269" y="394"/>
                </a:cubicBezTo>
                <a:cubicBezTo>
                  <a:pt x="268" y="402"/>
                  <a:pt x="268" y="402"/>
                  <a:pt x="268" y="402"/>
                </a:cubicBezTo>
                <a:cubicBezTo>
                  <a:pt x="262" y="411"/>
                  <a:pt x="262" y="411"/>
                  <a:pt x="262" y="411"/>
                </a:cubicBezTo>
                <a:cubicBezTo>
                  <a:pt x="259" y="417"/>
                  <a:pt x="259" y="417"/>
                  <a:pt x="259" y="417"/>
                </a:cubicBezTo>
                <a:cubicBezTo>
                  <a:pt x="257" y="419"/>
                  <a:pt x="257" y="419"/>
                  <a:pt x="257" y="419"/>
                </a:cubicBezTo>
                <a:cubicBezTo>
                  <a:pt x="257" y="437"/>
                  <a:pt x="257" y="437"/>
                  <a:pt x="257" y="437"/>
                </a:cubicBezTo>
                <a:cubicBezTo>
                  <a:pt x="255" y="444"/>
                  <a:pt x="255" y="444"/>
                  <a:pt x="255" y="444"/>
                </a:cubicBezTo>
                <a:cubicBezTo>
                  <a:pt x="252" y="454"/>
                  <a:pt x="252" y="454"/>
                  <a:pt x="252" y="454"/>
                </a:cubicBezTo>
                <a:cubicBezTo>
                  <a:pt x="249" y="457"/>
                  <a:pt x="249" y="457"/>
                  <a:pt x="249" y="457"/>
                </a:cubicBezTo>
                <a:cubicBezTo>
                  <a:pt x="241" y="458"/>
                  <a:pt x="241" y="458"/>
                  <a:pt x="241" y="458"/>
                </a:cubicBezTo>
                <a:cubicBezTo>
                  <a:pt x="241" y="459"/>
                  <a:pt x="241" y="459"/>
                  <a:pt x="241" y="459"/>
                </a:cubicBezTo>
                <a:cubicBezTo>
                  <a:pt x="234" y="462"/>
                  <a:pt x="234" y="462"/>
                  <a:pt x="234" y="462"/>
                </a:cubicBezTo>
                <a:cubicBezTo>
                  <a:pt x="230" y="468"/>
                  <a:pt x="230" y="468"/>
                  <a:pt x="230" y="468"/>
                </a:cubicBezTo>
                <a:cubicBezTo>
                  <a:pt x="229" y="471"/>
                  <a:pt x="229" y="471"/>
                  <a:pt x="229" y="471"/>
                </a:cubicBezTo>
                <a:cubicBezTo>
                  <a:pt x="230" y="475"/>
                  <a:pt x="230" y="475"/>
                  <a:pt x="230" y="475"/>
                </a:cubicBezTo>
                <a:cubicBezTo>
                  <a:pt x="230" y="480"/>
                  <a:pt x="230" y="480"/>
                  <a:pt x="230" y="480"/>
                </a:cubicBezTo>
                <a:cubicBezTo>
                  <a:pt x="227" y="484"/>
                  <a:pt x="227" y="484"/>
                  <a:pt x="227" y="484"/>
                </a:cubicBezTo>
                <a:cubicBezTo>
                  <a:pt x="224" y="492"/>
                  <a:pt x="224" y="492"/>
                  <a:pt x="224" y="492"/>
                </a:cubicBezTo>
                <a:cubicBezTo>
                  <a:pt x="221" y="496"/>
                  <a:pt x="221" y="496"/>
                  <a:pt x="221" y="496"/>
                </a:cubicBezTo>
                <a:cubicBezTo>
                  <a:pt x="219" y="501"/>
                  <a:pt x="219" y="501"/>
                  <a:pt x="219" y="501"/>
                </a:cubicBezTo>
                <a:cubicBezTo>
                  <a:pt x="215" y="506"/>
                  <a:pt x="215" y="506"/>
                  <a:pt x="215" y="506"/>
                </a:cubicBezTo>
                <a:cubicBezTo>
                  <a:pt x="205" y="504"/>
                  <a:pt x="205" y="504"/>
                  <a:pt x="205" y="504"/>
                </a:cubicBezTo>
                <a:cubicBezTo>
                  <a:pt x="203" y="502"/>
                  <a:pt x="203" y="502"/>
                  <a:pt x="203" y="502"/>
                </a:cubicBezTo>
                <a:cubicBezTo>
                  <a:pt x="204" y="505"/>
                  <a:pt x="204" y="505"/>
                  <a:pt x="204" y="505"/>
                </a:cubicBezTo>
                <a:cubicBezTo>
                  <a:pt x="208" y="508"/>
                  <a:pt x="208" y="508"/>
                  <a:pt x="208" y="508"/>
                </a:cubicBezTo>
                <a:cubicBezTo>
                  <a:pt x="208" y="510"/>
                  <a:pt x="208" y="510"/>
                  <a:pt x="208" y="510"/>
                </a:cubicBezTo>
                <a:cubicBezTo>
                  <a:pt x="210" y="512"/>
                  <a:pt x="210" y="512"/>
                  <a:pt x="210" y="512"/>
                </a:cubicBezTo>
                <a:cubicBezTo>
                  <a:pt x="211" y="515"/>
                  <a:pt x="211" y="515"/>
                  <a:pt x="211" y="515"/>
                </a:cubicBezTo>
                <a:cubicBezTo>
                  <a:pt x="208" y="520"/>
                  <a:pt x="208" y="520"/>
                  <a:pt x="208" y="520"/>
                </a:cubicBezTo>
                <a:cubicBezTo>
                  <a:pt x="200" y="522"/>
                  <a:pt x="200" y="522"/>
                  <a:pt x="200" y="522"/>
                </a:cubicBezTo>
                <a:cubicBezTo>
                  <a:pt x="196" y="521"/>
                  <a:pt x="196" y="521"/>
                  <a:pt x="196" y="521"/>
                </a:cubicBezTo>
                <a:cubicBezTo>
                  <a:pt x="197" y="524"/>
                  <a:pt x="197" y="524"/>
                  <a:pt x="197" y="524"/>
                </a:cubicBezTo>
                <a:cubicBezTo>
                  <a:pt x="198" y="530"/>
                  <a:pt x="198" y="530"/>
                  <a:pt x="198" y="530"/>
                </a:cubicBezTo>
                <a:cubicBezTo>
                  <a:pt x="194" y="531"/>
                  <a:pt x="194" y="531"/>
                  <a:pt x="194" y="531"/>
                </a:cubicBezTo>
                <a:cubicBezTo>
                  <a:pt x="190" y="529"/>
                  <a:pt x="190" y="529"/>
                  <a:pt x="190" y="529"/>
                </a:cubicBezTo>
                <a:cubicBezTo>
                  <a:pt x="191" y="535"/>
                  <a:pt x="191" y="535"/>
                  <a:pt x="191" y="535"/>
                </a:cubicBezTo>
                <a:cubicBezTo>
                  <a:pt x="193" y="536"/>
                  <a:pt x="193" y="536"/>
                  <a:pt x="193" y="536"/>
                </a:cubicBezTo>
                <a:cubicBezTo>
                  <a:pt x="196" y="535"/>
                  <a:pt x="196" y="535"/>
                  <a:pt x="196" y="535"/>
                </a:cubicBezTo>
                <a:cubicBezTo>
                  <a:pt x="196" y="538"/>
                  <a:pt x="196" y="538"/>
                  <a:pt x="196" y="538"/>
                </a:cubicBezTo>
                <a:cubicBezTo>
                  <a:pt x="193" y="536"/>
                  <a:pt x="193" y="536"/>
                  <a:pt x="193" y="536"/>
                </a:cubicBezTo>
                <a:cubicBezTo>
                  <a:pt x="192" y="537"/>
                  <a:pt x="192" y="537"/>
                  <a:pt x="192" y="537"/>
                </a:cubicBezTo>
                <a:cubicBezTo>
                  <a:pt x="195" y="539"/>
                  <a:pt x="195" y="539"/>
                  <a:pt x="195" y="539"/>
                </a:cubicBezTo>
                <a:cubicBezTo>
                  <a:pt x="193" y="541"/>
                  <a:pt x="193" y="541"/>
                  <a:pt x="193" y="541"/>
                </a:cubicBezTo>
                <a:cubicBezTo>
                  <a:pt x="194" y="547"/>
                  <a:pt x="194" y="547"/>
                  <a:pt x="194" y="547"/>
                </a:cubicBezTo>
                <a:cubicBezTo>
                  <a:pt x="190" y="547"/>
                  <a:pt x="190" y="547"/>
                  <a:pt x="190" y="547"/>
                </a:cubicBezTo>
                <a:cubicBezTo>
                  <a:pt x="189" y="550"/>
                  <a:pt x="189" y="550"/>
                  <a:pt x="189" y="550"/>
                </a:cubicBezTo>
                <a:cubicBezTo>
                  <a:pt x="191" y="553"/>
                  <a:pt x="191" y="553"/>
                  <a:pt x="191" y="553"/>
                </a:cubicBezTo>
                <a:cubicBezTo>
                  <a:pt x="196" y="555"/>
                  <a:pt x="196" y="555"/>
                  <a:pt x="196" y="555"/>
                </a:cubicBezTo>
                <a:cubicBezTo>
                  <a:pt x="197" y="556"/>
                  <a:pt x="197" y="556"/>
                  <a:pt x="197" y="556"/>
                </a:cubicBezTo>
                <a:cubicBezTo>
                  <a:pt x="197" y="559"/>
                  <a:pt x="197" y="559"/>
                  <a:pt x="197" y="559"/>
                </a:cubicBezTo>
                <a:cubicBezTo>
                  <a:pt x="193" y="562"/>
                  <a:pt x="193" y="562"/>
                  <a:pt x="193" y="562"/>
                </a:cubicBezTo>
                <a:cubicBezTo>
                  <a:pt x="194" y="566"/>
                  <a:pt x="194" y="566"/>
                  <a:pt x="194" y="566"/>
                </a:cubicBezTo>
                <a:cubicBezTo>
                  <a:pt x="193" y="566"/>
                  <a:pt x="193" y="566"/>
                  <a:pt x="193" y="566"/>
                </a:cubicBezTo>
                <a:cubicBezTo>
                  <a:pt x="191" y="565"/>
                  <a:pt x="191" y="565"/>
                  <a:pt x="191" y="565"/>
                </a:cubicBezTo>
                <a:cubicBezTo>
                  <a:pt x="193" y="567"/>
                  <a:pt x="193" y="567"/>
                  <a:pt x="193" y="567"/>
                </a:cubicBezTo>
                <a:cubicBezTo>
                  <a:pt x="192" y="568"/>
                  <a:pt x="192" y="568"/>
                  <a:pt x="192" y="568"/>
                </a:cubicBezTo>
                <a:cubicBezTo>
                  <a:pt x="192" y="570"/>
                  <a:pt x="192" y="570"/>
                  <a:pt x="192" y="570"/>
                </a:cubicBezTo>
                <a:cubicBezTo>
                  <a:pt x="193" y="572"/>
                  <a:pt x="193" y="572"/>
                  <a:pt x="193" y="572"/>
                </a:cubicBezTo>
                <a:cubicBezTo>
                  <a:pt x="192" y="572"/>
                  <a:pt x="192" y="572"/>
                  <a:pt x="192" y="572"/>
                </a:cubicBezTo>
                <a:cubicBezTo>
                  <a:pt x="197" y="575"/>
                  <a:pt x="197" y="575"/>
                  <a:pt x="197" y="575"/>
                </a:cubicBezTo>
                <a:cubicBezTo>
                  <a:pt x="194" y="576"/>
                  <a:pt x="194" y="576"/>
                  <a:pt x="194" y="576"/>
                </a:cubicBezTo>
                <a:cubicBezTo>
                  <a:pt x="196" y="576"/>
                  <a:pt x="196" y="576"/>
                  <a:pt x="196" y="576"/>
                </a:cubicBezTo>
                <a:cubicBezTo>
                  <a:pt x="200" y="580"/>
                  <a:pt x="200" y="580"/>
                  <a:pt x="200" y="580"/>
                </a:cubicBezTo>
                <a:cubicBezTo>
                  <a:pt x="210" y="584"/>
                  <a:pt x="210" y="584"/>
                  <a:pt x="210" y="584"/>
                </a:cubicBezTo>
                <a:cubicBezTo>
                  <a:pt x="207" y="585"/>
                  <a:pt x="207" y="585"/>
                  <a:pt x="207" y="585"/>
                </a:cubicBezTo>
                <a:cubicBezTo>
                  <a:pt x="200" y="585"/>
                  <a:pt x="200" y="585"/>
                  <a:pt x="200" y="585"/>
                </a:cubicBezTo>
                <a:cubicBezTo>
                  <a:pt x="194" y="585"/>
                  <a:pt x="194" y="585"/>
                  <a:pt x="194" y="585"/>
                </a:cubicBezTo>
                <a:cubicBezTo>
                  <a:pt x="192" y="583"/>
                  <a:pt x="192" y="583"/>
                  <a:pt x="192" y="583"/>
                </a:cubicBezTo>
                <a:cubicBezTo>
                  <a:pt x="194" y="583"/>
                  <a:pt x="194" y="583"/>
                  <a:pt x="194" y="583"/>
                </a:cubicBezTo>
                <a:cubicBezTo>
                  <a:pt x="193" y="582"/>
                  <a:pt x="193" y="582"/>
                  <a:pt x="193" y="582"/>
                </a:cubicBezTo>
                <a:cubicBezTo>
                  <a:pt x="195" y="583"/>
                  <a:pt x="195" y="583"/>
                  <a:pt x="195" y="583"/>
                </a:cubicBezTo>
                <a:cubicBezTo>
                  <a:pt x="197" y="583"/>
                  <a:pt x="197" y="583"/>
                  <a:pt x="197" y="583"/>
                </a:cubicBezTo>
                <a:cubicBezTo>
                  <a:pt x="194" y="580"/>
                  <a:pt x="194" y="580"/>
                  <a:pt x="194" y="580"/>
                </a:cubicBezTo>
                <a:cubicBezTo>
                  <a:pt x="196" y="579"/>
                  <a:pt x="196" y="579"/>
                  <a:pt x="196" y="579"/>
                </a:cubicBezTo>
                <a:cubicBezTo>
                  <a:pt x="193" y="579"/>
                  <a:pt x="193" y="579"/>
                  <a:pt x="193" y="579"/>
                </a:cubicBezTo>
                <a:cubicBezTo>
                  <a:pt x="193" y="577"/>
                  <a:pt x="193" y="577"/>
                  <a:pt x="193" y="577"/>
                </a:cubicBezTo>
                <a:cubicBezTo>
                  <a:pt x="192" y="577"/>
                  <a:pt x="192" y="577"/>
                  <a:pt x="192" y="577"/>
                </a:cubicBezTo>
                <a:cubicBezTo>
                  <a:pt x="193" y="576"/>
                  <a:pt x="193" y="576"/>
                  <a:pt x="193" y="576"/>
                </a:cubicBezTo>
                <a:cubicBezTo>
                  <a:pt x="190" y="577"/>
                  <a:pt x="190" y="577"/>
                  <a:pt x="190" y="577"/>
                </a:cubicBezTo>
                <a:cubicBezTo>
                  <a:pt x="192" y="581"/>
                  <a:pt x="192" y="581"/>
                  <a:pt x="192" y="581"/>
                </a:cubicBezTo>
                <a:cubicBezTo>
                  <a:pt x="190" y="580"/>
                  <a:pt x="190" y="580"/>
                  <a:pt x="190" y="580"/>
                </a:cubicBezTo>
                <a:cubicBezTo>
                  <a:pt x="187" y="579"/>
                  <a:pt x="187" y="579"/>
                  <a:pt x="187" y="579"/>
                </a:cubicBezTo>
                <a:cubicBezTo>
                  <a:pt x="190" y="577"/>
                  <a:pt x="190" y="577"/>
                  <a:pt x="190" y="577"/>
                </a:cubicBezTo>
                <a:cubicBezTo>
                  <a:pt x="185" y="576"/>
                  <a:pt x="185" y="576"/>
                  <a:pt x="185" y="576"/>
                </a:cubicBezTo>
                <a:cubicBezTo>
                  <a:pt x="184" y="573"/>
                  <a:pt x="184" y="573"/>
                  <a:pt x="184" y="573"/>
                </a:cubicBezTo>
                <a:cubicBezTo>
                  <a:pt x="181" y="572"/>
                  <a:pt x="181" y="572"/>
                  <a:pt x="181" y="572"/>
                </a:cubicBezTo>
                <a:cubicBezTo>
                  <a:pt x="184" y="573"/>
                  <a:pt x="184" y="573"/>
                  <a:pt x="184" y="573"/>
                </a:cubicBezTo>
                <a:cubicBezTo>
                  <a:pt x="182" y="573"/>
                  <a:pt x="182" y="573"/>
                  <a:pt x="182" y="573"/>
                </a:cubicBezTo>
                <a:cubicBezTo>
                  <a:pt x="182" y="574"/>
                  <a:pt x="182" y="574"/>
                  <a:pt x="182" y="574"/>
                </a:cubicBezTo>
                <a:cubicBezTo>
                  <a:pt x="181" y="572"/>
                  <a:pt x="181" y="572"/>
                  <a:pt x="181" y="572"/>
                </a:cubicBezTo>
                <a:cubicBezTo>
                  <a:pt x="182" y="574"/>
                  <a:pt x="182" y="574"/>
                  <a:pt x="182" y="574"/>
                </a:cubicBezTo>
                <a:cubicBezTo>
                  <a:pt x="178" y="570"/>
                  <a:pt x="178" y="570"/>
                  <a:pt x="178" y="570"/>
                </a:cubicBezTo>
                <a:cubicBezTo>
                  <a:pt x="179" y="569"/>
                  <a:pt x="179" y="569"/>
                  <a:pt x="179" y="569"/>
                </a:cubicBezTo>
                <a:cubicBezTo>
                  <a:pt x="175" y="567"/>
                  <a:pt x="175" y="567"/>
                  <a:pt x="175" y="567"/>
                </a:cubicBezTo>
                <a:cubicBezTo>
                  <a:pt x="176" y="564"/>
                  <a:pt x="176" y="564"/>
                  <a:pt x="176" y="564"/>
                </a:cubicBezTo>
                <a:cubicBezTo>
                  <a:pt x="176" y="563"/>
                  <a:pt x="176" y="563"/>
                  <a:pt x="176" y="563"/>
                </a:cubicBezTo>
                <a:cubicBezTo>
                  <a:pt x="175" y="564"/>
                  <a:pt x="175" y="564"/>
                  <a:pt x="175" y="564"/>
                </a:cubicBezTo>
                <a:cubicBezTo>
                  <a:pt x="173" y="560"/>
                  <a:pt x="173" y="560"/>
                  <a:pt x="173" y="560"/>
                </a:cubicBezTo>
                <a:cubicBezTo>
                  <a:pt x="175" y="560"/>
                  <a:pt x="175" y="560"/>
                  <a:pt x="175" y="560"/>
                </a:cubicBezTo>
                <a:cubicBezTo>
                  <a:pt x="173" y="560"/>
                  <a:pt x="173" y="560"/>
                  <a:pt x="173" y="560"/>
                </a:cubicBezTo>
                <a:cubicBezTo>
                  <a:pt x="172" y="558"/>
                  <a:pt x="172" y="558"/>
                  <a:pt x="172" y="558"/>
                </a:cubicBezTo>
                <a:cubicBezTo>
                  <a:pt x="176" y="559"/>
                  <a:pt x="176" y="559"/>
                  <a:pt x="176" y="559"/>
                </a:cubicBezTo>
                <a:cubicBezTo>
                  <a:pt x="171" y="556"/>
                  <a:pt x="171" y="556"/>
                  <a:pt x="171" y="556"/>
                </a:cubicBezTo>
                <a:cubicBezTo>
                  <a:pt x="172" y="555"/>
                  <a:pt x="172" y="555"/>
                  <a:pt x="172" y="555"/>
                </a:cubicBezTo>
                <a:cubicBezTo>
                  <a:pt x="171" y="553"/>
                  <a:pt x="171" y="553"/>
                  <a:pt x="171" y="553"/>
                </a:cubicBezTo>
                <a:cubicBezTo>
                  <a:pt x="167" y="553"/>
                  <a:pt x="167" y="553"/>
                  <a:pt x="167" y="553"/>
                </a:cubicBezTo>
                <a:cubicBezTo>
                  <a:pt x="168" y="551"/>
                  <a:pt x="168" y="551"/>
                  <a:pt x="168" y="551"/>
                </a:cubicBezTo>
                <a:cubicBezTo>
                  <a:pt x="167" y="550"/>
                  <a:pt x="167" y="550"/>
                  <a:pt x="167" y="550"/>
                </a:cubicBezTo>
                <a:cubicBezTo>
                  <a:pt x="169" y="550"/>
                  <a:pt x="169" y="550"/>
                  <a:pt x="169" y="550"/>
                </a:cubicBezTo>
                <a:cubicBezTo>
                  <a:pt x="171" y="553"/>
                  <a:pt x="171" y="553"/>
                  <a:pt x="171" y="553"/>
                </a:cubicBezTo>
                <a:cubicBezTo>
                  <a:pt x="172" y="551"/>
                  <a:pt x="172" y="551"/>
                  <a:pt x="172" y="551"/>
                </a:cubicBezTo>
                <a:cubicBezTo>
                  <a:pt x="172" y="550"/>
                  <a:pt x="172" y="550"/>
                  <a:pt x="172" y="550"/>
                </a:cubicBezTo>
                <a:cubicBezTo>
                  <a:pt x="172" y="551"/>
                  <a:pt x="172" y="551"/>
                  <a:pt x="172" y="551"/>
                </a:cubicBezTo>
                <a:cubicBezTo>
                  <a:pt x="171" y="550"/>
                  <a:pt x="171" y="550"/>
                  <a:pt x="171" y="550"/>
                </a:cubicBezTo>
                <a:cubicBezTo>
                  <a:pt x="172" y="549"/>
                  <a:pt x="172" y="549"/>
                  <a:pt x="172" y="549"/>
                </a:cubicBezTo>
                <a:cubicBezTo>
                  <a:pt x="171" y="548"/>
                  <a:pt x="171" y="548"/>
                  <a:pt x="171" y="548"/>
                </a:cubicBezTo>
                <a:cubicBezTo>
                  <a:pt x="171" y="547"/>
                  <a:pt x="171" y="547"/>
                  <a:pt x="171" y="547"/>
                </a:cubicBezTo>
                <a:cubicBezTo>
                  <a:pt x="171" y="546"/>
                  <a:pt x="171" y="546"/>
                  <a:pt x="171" y="546"/>
                </a:cubicBezTo>
                <a:cubicBezTo>
                  <a:pt x="172" y="546"/>
                  <a:pt x="172" y="546"/>
                  <a:pt x="172" y="546"/>
                </a:cubicBezTo>
                <a:cubicBezTo>
                  <a:pt x="169" y="543"/>
                  <a:pt x="169" y="543"/>
                  <a:pt x="169" y="543"/>
                </a:cubicBezTo>
                <a:cubicBezTo>
                  <a:pt x="169" y="537"/>
                  <a:pt x="169" y="537"/>
                  <a:pt x="169" y="537"/>
                </a:cubicBezTo>
                <a:cubicBezTo>
                  <a:pt x="169" y="536"/>
                  <a:pt x="169" y="536"/>
                  <a:pt x="169" y="536"/>
                </a:cubicBezTo>
                <a:cubicBezTo>
                  <a:pt x="169" y="536"/>
                  <a:pt x="169" y="536"/>
                  <a:pt x="169" y="536"/>
                </a:cubicBezTo>
                <a:cubicBezTo>
                  <a:pt x="168" y="534"/>
                  <a:pt x="168" y="534"/>
                  <a:pt x="168" y="534"/>
                </a:cubicBezTo>
                <a:cubicBezTo>
                  <a:pt x="169" y="533"/>
                  <a:pt x="169" y="533"/>
                  <a:pt x="169" y="533"/>
                </a:cubicBezTo>
                <a:cubicBezTo>
                  <a:pt x="166" y="534"/>
                  <a:pt x="166" y="534"/>
                  <a:pt x="166" y="534"/>
                </a:cubicBezTo>
                <a:cubicBezTo>
                  <a:pt x="164" y="532"/>
                  <a:pt x="164" y="532"/>
                  <a:pt x="164" y="532"/>
                </a:cubicBezTo>
                <a:cubicBezTo>
                  <a:pt x="162" y="526"/>
                  <a:pt x="162" y="526"/>
                  <a:pt x="162" y="526"/>
                </a:cubicBezTo>
                <a:cubicBezTo>
                  <a:pt x="163" y="524"/>
                  <a:pt x="163" y="524"/>
                  <a:pt x="163" y="524"/>
                </a:cubicBezTo>
                <a:cubicBezTo>
                  <a:pt x="159" y="516"/>
                  <a:pt x="159" y="516"/>
                  <a:pt x="159" y="516"/>
                </a:cubicBezTo>
                <a:cubicBezTo>
                  <a:pt x="160" y="515"/>
                  <a:pt x="160" y="515"/>
                  <a:pt x="160" y="515"/>
                </a:cubicBezTo>
                <a:cubicBezTo>
                  <a:pt x="161" y="501"/>
                  <a:pt x="161" y="501"/>
                  <a:pt x="161" y="501"/>
                </a:cubicBezTo>
                <a:cubicBezTo>
                  <a:pt x="158" y="482"/>
                  <a:pt x="158" y="482"/>
                  <a:pt x="158" y="482"/>
                </a:cubicBezTo>
                <a:cubicBezTo>
                  <a:pt x="158" y="473"/>
                  <a:pt x="158" y="473"/>
                  <a:pt x="158" y="473"/>
                </a:cubicBezTo>
                <a:cubicBezTo>
                  <a:pt x="157" y="460"/>
                  <a:pt x="157" y="460"/>
                  <a:pt x="157" y="460"/>
                </a:cubicBezTo>
                <a:cubicBezTo>
                  <a:pt x="158" y="452"/>
                  <a:pt x="158" y="452"/>
                  <a:pt x="158" y="452"/>
                </a:cubicBezTo>
                <a:cubicBezTo>
                  <a:pt x="155" y="439"/>
                  <a:pt x="155" y="439"/>
                  <a:pt x="155" y="439"/>
                </a:cubicBezTo>
                <a:cubicBezTo>
                  <a:pt x="148" y="433"/>
                  <a:pt x="148" y="433"/>
                  <a:pt x="148" y="433"/>
                </a:cubicBezTo>
                <a:cubicBezTo>
                  <a:pt x="138" y="427"/>
                  <a:pt x="138" y="427"/>
                  <a:pt x="138" y="427"/>
                </a:cubicBezTo>
                <a:cubicBezTo>
                  <a:pt x="134" y="423"/>
                  <a:pt x="134" y="423"/>
                  <a:pt x="134" y="423"/>
                </a:cubicBezTo>
                <a:cubicBezTo>
                  <a:pt x="134" y="419"/>
                  <a:pt x="134" y="419"/>
                  <a:pt x="134" y="419"/>
                </a:cubicBezTo>
                <a:cubicBezTo>
                  <a:pt x="129" y="412"/>
                  <a:pt x="129" y="412"/>
                  <a:pt x="129" y="412"/>
                </a:cubicBezTo>
                <a:cubicBezTo>
                  <a:pt x="124" y="399"/>
                  <a:pt x="124" y="399"/>
                  <a:pt x="124" y="399"/>
                </a:cubicBezTo>
                <a:cubicBezTo>
                  <a:pt x="116" y="389"/>
                  <a:pt x="116" y="389"/>
                  <a:pt x="116" y="389"/>
                </a:cubicBezTo>
                <a:cubicBezTo>
                  <a:pt x="117" y="388"/>
                  <a:pt x="117" y="388"/>
                  <a:pt x="117" y="388"/>
                </a:cubicBezTo>
                <a:cubicBezTo>
                  <a:pt x="116" y="383"/>
                  <a:pt x="116" y="383"/>
                  <a:pt x="116" y="383"/>
                </a:cubicBezTo>
                <a:cubicBezTo>
                  <a:pt x="119" y="380"/>
                  <a:pt x="119" y="380"/>
                  <a:pt x="119" y="380"/>
                </a:cubicBezTo>
                <a:cubicBezTo>
                  <a:pt x="120" y="376"/>
                  <a:pt x="120" y="376"/>
                  <a:pt x="120" y="376"/>
                </a:cubicBezTo>
                <a:cubicBezTo>
                  <a:pt x="120" y="374"/>
                  <a:pt x="120" y="374"/>
                  <a:pt x="120" y="374"/>
                </a:cubicBezTo>
                <a:cubicBezTo>
                  <a:pt x="119" y="376"/>
                  <a:pt x="119" y="376"/>
                  <a:pt x="119" y="376"/>
                </a:cubicBezTo>
                <a:cubicBezTo>
                  <a:pt x="117" y="375"/>
                  <a:pt x="117" y="375"/>
                  <a:pt x="117" y="375"/>
                </a:cubicBezTo>
                <a:cubicBezTo>
                  <a:pt x="117" y="370"/>
                  <a:pt x="117" y="370"/>
                  <a:pt x="117" y="370"/>
                </a:cubicBezTo>
                <a:cubicBezTo>
                  <a:pt x="119" y="365"/>
                  <a:pt x="119" y="365"/>
                  <a:pt x="119" y="365"/>
                </a:cubicBezTo>
                <a:cubicBezTo>
                  <a:pt x="119" y="363"/>
                  <a:pt x="119" y="363"/>
                  <a:pt x="119" y="363"/>
                </a:cubicBezTo>
                <a:cubicBezTo>
                  <a:pt x="123" y="360"/>
                  <a:pt x="123" y="360"/>
                  <a:pt x="123" y="360"/>
                </a:cubicBezTo>
                <a:cubicBezTo>
                  <a:pt x="124" y="356"/>
                  <a:pt x="124" y="356"/>
                  <a:pt x="124" y="356"/>
                </a:cubicBezTo>
                <a:cubicBezTo>
                  <a:pt x="127" y="355"/>
                  <a:pt x="127" y="355"/>
                  <a:pt x="127" y="355"/>
                </a:cubicBezTo>
                <a:cubicBezTo>
                  <a:pt x="130" y="350"/>
                  <a:pt x="130" y="350"/>
                  <a:pt x="130" y="350"/>
                </a:cubicBezTo>
                <a:cubicBezTo>
                  <a:pt x="128" y="350"/>
                  <a:pt x="128" y="350"/>
                  <a:pt x="128" y="350"/>
                </a:cubicBezTo>
                <a:cubicBezTo>
                  <a:pt x="129" y="340"/>
                  <a:pt x="129" y="340"/>
                  <a:pt x="129" y="340"/>
                </a:cubicBezTo>
                <a:cubicBezTo>
                  <a:pt x="127" y="336"/>
                  <a:pt x="127" y="336"/>
                  <a:pt x="127" y="336"/>
                </a:cubicBezTo>
                <a:cubicBezTo>
                  <a:pt x="126" y="334"/>
                  <a:pt x="126" y="334"/>
                  <a:pt x="126" y="334"/>
                </a:cubicBezTo>
                <a:cubicBezTo>
                  <a:pt x="127" y="332"/>
                  <a:pt x="127" y="332"/>
                  <a:pt x="127" y="332"/>
                </a:cubicBezTo>
                <a:cubicBezTo>
                  <a:pt x="123" y="329"/>
                  <a:pt x="123" y="329"/>
                  <a:pt x="123" y="329"/>
                </a:cubicBezTo>
                <a:cubicBezTo>
                  <a:pt x="119" y="333"/>
                  <a:pt x="119" y="333"/>
                  <a:pt x="119" y="333"/>
                </a:cubicBezTo>
                <a:cubicBezTo>
                  <a:pt x="120" y="335"/>
                  <a:pt x="120" y="335"/>
                  <a:pt x="120" y="335"/>
                </a:cubicBezTo>
                <a:cubicBezTo>
                  <a:pt x="118" y="337"/>
                  <a:pt x="118" y="337"/>
                  <a:pt x="118" y="337"/>
                </a:cubicBezTo>
                <a:cubicBezTo>
                  <a:pt x="114" y="333"/>
                  <a:pt x="114" y="333"/>
                  <a:pt x="114" y="333"/>
                </a:cubicBezTo>
                <a:cubicBezTo>
                  <a:pt x="110" y="332"/>
                  <a:pt x="110" y="332"/>
                  <a:pt x="110" y="332"/>
                </a:cubicBezTo>
                <a:cubicBezTo>
                  <a:pt x="109" y="331"/>
                  <a:pt x="109" y="331"/>
                  <a:pt x="109" y="331"/>
                </a:cubicBezTo>
                <a:cubicBezTo>
                  <a:pt x="108" y="331"/>
                  <a:pt x="108" y="331"/>
                  <a:pt x="108" y="331"/>
                </a:cubicBezTo>
                <a:cubicBezTo>
                  <a:pt x="108" y="329"/>
                  <a:pt x="108" y="329"/>
                  <a:pt x="108" y="329"/>
                </a:cubicBezTo>
                <a:cubicBezTo>
                  <a:pt x="104" y="325"/>
                  <a:pt x="104" y="325"/>
                  <a:pt x="104" y="325"/>
                </a:cubicBezTo>
                <a:cubicBezTo>
                  <a:pt x="104" y="327"/>
                  <a:pt x="104" y="327"/>
                  <a:pt x="104" y="327"/>
                </a:cubicBezTo>
                <a:cubicBezTo>
                  <a:pt x="102" y="325"/>
                  <a:pt x="102" y="325"/>
                  <a:pt x="102" y="325"/>
                </a:cubicBezTo>
                <a:cubicBezTo>
                  <a:pt x="102" y="321"/>
                  <a:pt x="102" y="321"/>
                  <a:pt x="102" y="321"/>
                </a:cubicBezTo>
                <a:cubicBezTo>
                  <a:pt x="97" y="314"/>
                  <a:pt x="97" y="314"/>
                  <a:pt x="97" y="314"/>
                </a:cubicBezTo>
                <a:cubicBezTo>
                  <a:pt x="98" y="313"/>
                  <a:pt x="98" y="313"/>
                  <a:pt x="98" y="313"/>
                </a:cubicBezTo>
                <a:cubicBezTo>
                  <a:pt x="96" y="312"/>
                  <a:pt x="96" y="312"/>
                  <a:pt x="96" y="312"/>
                </a:cubicBezTo>
                <a:cubicBezTo>
                  <a:pt x="93" y="312"/>
                  <a:pt x="93" y="312"/>
                  <a:pt x="93" y="312"/>
                </a:cubicBezTo>
                <a:cubicBezTo>
                  <a:pt x="89" y="310"/>
                  <a:pt x="89" y="310"/>
                  <a:pt x="89" y="310"/>
                </a:cubicBezTo>
                <a:cubicBezTo>
                  <a:pt x="85" y="309"/>
                  <a:pt x="85" y="309"/>
                  <a:pt x="85" y="309"/>
                </a:cubicBezTo>
                <a:cubicBezTo>
                  <a:pt x="82" y="307"/>
                  <a:pt x="82" y="307"/>
                  <a:pt x="82" y="307"/>
                </a:cubicBezTo>
                <a:cubicBezTo>
                  <a:pt x="78" y="302"/>
                  <a:pt x="78" y="302"/>
                  <a:pt x="78" y="302"/>
                </a:cubicBezTo>
                <a:cubicBezTo>
                  <a:pt x="74" y="301"/>
                  <a:pt x="74" y="301"/>
                  <a:pt x="74" y="301"/>
                </a:cubicBezTo>
                <a:cubicBezTo>
                  <a:pt x="70" y="303"/>
                  <a:pt x="70" y="303"/>
                  <a:pt x="70" y="303"/>
                </a:cubicBezTo>
                <a:cubicBezTo>
                  <a:pt x="65" y="301"/>
                  <a:pt x="65" y="301"/>
                  <a:pt x="65" y="301"/>
                </a:cubicBezTo>
                <a:cubicBezTo>
                  <a:pt x="48" y="292"/>
                  <a:pt x="48" y="292"/>
                  <a:pt x="48" y="292"/>
                </a:cubicBezTo>
                <a:cubicBezTo>
                  <a:pt x="44" y="288"/>
                  <a:pt x="44" y="288"/>
                  <a:pt x="44" y="288"/>
                </a:cubicBezTo>
                <a:cubicBezTo>
                  <a:pt x="42" y="284"/>
                  <a:pt x="42" y="284"/>
                  <a:pt x="42" y="284"/>
                </a:cubicBezTo>
                <a:cubicBezTo>
                  <a:pt x="43" y="283"/>
                  <a:pt x="43" y="283"/>
                  <a:pt x="43" y="283"/>
                </a:cubicBezTo>
                <a:cubicBezTo>
                  <a:pt x="44" y="280"/>
                  <a:pt x="44" y="280"/>
                  <a:pt x="44" y="280"/>
                </a:cubicBezTo>
                <a:cubicBezTo>
                  <a:pt x="43" y="275"/>
                  <a:pt x="43" y="275"/>
                  <a:pt x="43" y="275"/>
                </a:cubicBezTo>
                <a:cubicBezTo>
                  <a:pt x="37" y="264"/>
                  <a:pt x="37" y="264"/>
                  <a:pt x="37" y="264"/>
                </a:cubicBezTo>
                <a:cubicBezTo>
                  <a:pt x="34" y="263"/>
                  <a:pt x="34" y="263"/>
                  <a:pt x="34" y="263"/>
                </a:cubicBezTo>
                <a:cubicBezTo>
                  <a:pt x="35" y="260"/>
                  <a:pt x="35" y="260"/>
                  <a:pt x="35" y="260"/>
                </a:cubicBezTo>
                <a:cubicBezTo>
                  <a:pt x="29" y="250"/>
                  <a:pt x="29" y="250"/>
                  <a:pt x="29" y="250"/>
                </a:cubicBezTo>
                <a:cubicBezTo>
                  <a:pt x="28" y="240"/>
                  <a:pt x="28" y="240"/>
                  <a:pt x="28" y="240"/>
                </a:cubicBezTo>
                <a:cubicBezTo>
                  <a:pt x="23" y="237"/>
                  <a:pt x="23" y="237"/>
                  <a:pt x="23" y="237"/>
                </a:cubicBezTo>
                <a:cubicBezTo>
                  <a:pt x="22" y="246"/>
                  <a:pt x="22" y="246"/>
                  <a:pt x="22" y="246"/>
                </a:cubicBezTo>
                <a:cubicBezTo>
                  <a:pt x="25" y="250"/>
                  <a:pt x="25" y="250"/>
                  <a:pt x="25" y="250"/>
                </a:cubicBezTo>
                <a:cubicBezTo>
                  <a:pt x="27" y="258"/>
                  <a:pt x="27" y="258"/>
                  <a:pt x="27" y="258"/>
                </a:cubicBezTo>
                <a:cubicBezTo>
                  <a:pt x="28" y="258"/>
                  <a:pt x="28" y="258"/>
                  <a:pt x="28" y="258"/>
                </a:cubicBezTo>
                <a:cubicBezTo>
                  <a:pt x="29" y="268"/>
                  <a:pt x="29" y="268"/>
                  <a:pt x="29" y="268"/>
                </a:cubicBezTo>
                <a:cubicBezTo>
                  <a:pt x="32" y="271"/>
                  <a:pt x="32" y="271"/>
                  <a:pt x="32" y="271"/>
                </a:cubicBezTo>
                <a:cubicBezTo>
                  <a:pt x="29" y="274"/>
                  <a:pt x="29" y="274"/>
                  <a:pt x="29" y="274"/>
                </a:cubicBezTo>
                <a:cubicBezTo>
                  <a:pt x="28" y="271"/>
                  <a:pt x="28" y="271"/>
                  <a:pt x="28" y="271"/>
                </a:cubicBezTo>
                <a:cubicBezTo>
                  <a:pt x="24" y="266"/>
                  <a:pt x="24" y="266"/>
                  <a:pt x="24" y="266"/>
                </a:cubicBezTo>
                <a:cubicBezTo>
                  <a:pt x="25" y="262"/>
                  <a:pt x="25" y="262"/>
                  <a:pt x="25" y="262"/>
                </a:cubicBezTo>
                <a:cubicBezTo>
                  <a:pt x="23" y="257"/>
                  <a:pt x="23" y="257"/>
                  <a:pt x="23" y="257"/>
                </a:cubicBezTo>
                <a:cubicBezTo>
                  <a:pt x="21" y="258"/>
                  <a:pt x="21" y="258"/>
                  <a:pt x="21" y="258"/>
                </a:cubicBezTo>
                <a:cubicBezTo>
                  <a:pt x="18" y="254"/>
                  <a:pt x="18" y="254"/>
                  <a:pt x="18" y="254"/>
                </a:cubicBezTo>
                <a:cubicBezTo>
                  <a:pt x="21" y="254"/>
                  <a:pt x="21" y="254"/>
                  <a:pt x="21" y="254"/>
                </a:cubicBezTo>
                <a:cubicBezTo>
                  <a:pt x="22" y="251"/>
                  <a:pt x="22" y="251"/>
                  <a:pt x="22" y="251"/>
                </a:cubicBezTo>
                <a:cubicBezTo>
                  <a:pt x="18" y="246"/>
                  <a:pt x="18" y="246"/>
                  <a:pt x="18" y="246"/>
                </a:cubicBezTo>
                <a:cubicBezTo>
                  <a:pt x="18" y="244"/>
                  <a:pt x="18" y="244"/>
                  <a:pt x="18" y="244"/>
                </a:cubicBezTo>
                <a:cubicBezTo>
                  <a:pt x="31" y="192"/>
                  <a:pt x="58" y="146"/>
                  <a:pt x="93" y="109"/>
                </a:cubicBezTo>
                <a:close/>
                <a:moveTo>
                  <a:pt x="174" y="116"/>
                </a:moveTo>
                <a:cubicBezTo>
                  <a:pt x="174" y="113"/>
                  <a:pt x="174" y="113"/>
                  <a:pt x="174" y="113"/>
                </a:cubicBezTo>
                <a:cubicBezTo>
                  <a:pt x="170" y="114"/>
                  <a:pt x="170" y="114"/>
                  <a:pt x="170" y="114"/>
                </a:cubicBezTo>
                <a:cubicBezTo>
                  <a:pt x="171" y="113"/>
                  <a:pt x="171" y="113"/>
                  <a:pt x="171" y="113"/>
                </a:cubicBezTo>
                <a:cubicBezTo>
                  <a:pt x="174" y="112"/>
                  <a:pt x="174" y="112"/>
                  <a:pt x="174" y="112"/>
                </a:cubicBezTo>
                <a:cubicBezTo>
                  <a:pt x="177" y="108"/>
                  <a:pt x="177" y="108"/>
                  <a:pt x="177" y="108"/>
                </a:cubicBezTo>
                <a:cubicBezTo>
                  <a:pt x="179" y="106"/>
                  <a:pt x="179" y="106"/>
                  <a:pt x="179" y="106"/>
                </a:cubicBezTo>
                <a:cubicBezTo>
                  <a:pt x="188" y="114"/>
                  <a:pt x="188" y="114"/>
                  <a:pt x="188" y="114"/>
                </a:cubicBezTo>
                <a:cubicBezTo>
                  <a:pt x="185" y="115"/>
                  <a:pt x="185" y="115"/>
                  <a:pt x="185" y="115"/>
                </a:cubicBezTo>
                <a:cubicBezTo>
                  <a:pt x="182" y="114"/>
                  <a:pt x="182" y="114"/>
                  <a:pt x="182" y="114"/>
                </a:cubicBezTo>
                <a:cubicBezTo>
                  <a:pt x="181" y="113"/>
                  <a:pt x="181" y="113"/>
                  <a:pt x="181" y="113"/>
                </a:cubicBezTo>
                <a:cubicBezTo>
                  <a:pt x="182" y="112"/>
                  <a:pt x="182" y="112"/>
                  <a:pt x="182" y="112"/>
                </a:cubicBezTo>
                <a:lnTo>
                  <a:pt x="174" y="116"/>
                </a:lnTo>
                <a:close/>
                <a:moveTo>
                  <a:pt x="131" y="282"/>
                </a:moveTo>
                <a:cubicBezTo>
                  <a:pt x="130" y="279"/>
                  <a:pt x="130" y="279"/>
                  <a:pt x="130" y="279"/>
                </a:cubicBezTo>
                <a:cubicBezTo>
                  <a:pt x="119" y="276"/>
                  <a:pt x="119" y="276"/>
                  <a:pt x="119" y="276"/>
                </a:cubicBezTo>
                <a:cubicBezTo>
                  <a:pt x="120" y="275"/>
                  <a:pt x="120" y="275"/>
                  <a:pt x="120" y="275"/>
                </a:cubicBezTo>
                <a:cubicBezTo>
                  <a:pt x="117" y="274"/>
                  <a:pt x="117" y="274"/>
                  <a:pt x="117" y="274"/>
                </a:cubicBezTo>
                <a:cubicBezTo>
                  <a:pt x="111" y="278"/>
                  <a:pt x="111" y="278"/>
                  <a:pt x="111" y="278"/>
                </a:cubicBezTo>
                <a:cubicBezTo>
                  <a:pt x="110" y="278"/>
                  <a:pt x="110" y="278"/>
                  <a:pt x="110" y="278"/>
                </a:cubicBezTo>
                <a:cubicBezTo>
                  <a:pt x="114" y="274"/>
                  <a:pt x="114" y="274"/>
                  <a:pt x="114" y="274"/>
                </a:cubicBezTo>
                <a:cubicBezTo>
                  <a:pt x="121" y="272"/>
                  <a:pt x="121" y="272"/>
                  <a:pt x="121" y="272"/>
                </a:cubicBezTo>
                <a:cubicBezTo>
                  <a:pt x="126" y="273"/>
                  <a:pt x="126" y="273"/>
                  <a:pt x="126" y="273"/>
                </a:cubicBezTo>
                <a:cubicBezTo>
                  <a:pt x="134" y="278"/>
                  <a:pt x="134" y="278"/>
                  <a:pt x="134" y="278"/>
                </a:cubicBezTo>
                <a:cubicBezTo>
                  <a:pt x="143" y="284"/>
                  <a:pt x="143" y="284"/>
                  <a:pt x="143" y="284"/>
                </a:cubicBezTo>
                <a:cubicBezTo>
                  <a:pt x="132" y="286"/>
                  <a:pt x="132" y="286"/>
                  <a:pt x="132" y="286"/>
                </a:cubicBezTo>
                <a:cubicBezTo>
                  <a:pt x="134" y="283"/>
                  <a:pt x="134" y="283"/>
                  <a:pt x="134" y="283"/>
                </a:cubicBezTo>
                <a:lnTo>
                  <a:pt x="131" y="282"/>
                </a:lnTo>
                <a:close/>
                <a:moveTo>
                  <a:pt x="149" y="291"/>
                </a:moveTo>
                <a:cubicBezTo>
                  <a:pt x="148" y="287"/>
                  <a:pt x="148" y="287"/>
                  <a:pt x="148" y="287"/>
                </a:cubicBezTo>
                <a:cubicBezTo>
                  <a:pt x="146" y="286"/>
                  <a:pt x="146" y="286"/>
                  <a:pt x="146" y="286"/>
                </a:cubicBezTo>
                <a:cubicBezTo>
                  <a:pt x="151" y="286"/>
                  <a:pt x="151" y="286"/>
                  <a:pt x="151" y="286"/>
                </a:cubicBezTo>
                <a:cubicBezTo>
                  <a:pt x="157" y="286"/>
                  <a:pt x="157" y="286"/>
                  <a:pt x="157" y="286"/>
                </a:cubicBezTo>
                <a:cubicBezTo>
                  <a:pt x="159" y="288"/>
                  <a:pt x="159" y="288"/>
                  <a:pt x="159" y="288"/>
                </a:cubicBezTo>
                <a:cubicBezTo>
                  <a:pt x="158" y="289"/>
                  <a:pt x="158" y="289"/>
                  <a:pt x="158" y="289"/>
                </a:cubicBezTo>
                <a:cubicBezTo>
                  <a:pt x="162" y="291"/>
                  <a:pt x="162" y="291"/>
                  <a:pt x="162" y="291"/>
                </a:cubicBezTo>
                <a:cubicBezTo>
                  <a:pt x="161" y="292"/>
                  <a:pt x="161" y="292"/>
                  <a:pt x="161" y="292"/>
                </a:cubicBezTo>
                <a:cubicBezTo>
                  <a:pt x="158" y="291"/>
                  <a:pt x="158" y="291"/>
                  <a:pt x="158" y="291"/>
                </a:cubicBezTo>
                <a:cubicBezTo>
                  <a:pt x="154" y="293"/>
                  <a:pt x="154" y="293"/>
                  <a:pt x="154" y="293"/>
                </a:cubicBezTo>
                <a:cubicBezTo>
                  <a:pt x="154" y="291"/>
                  <a:pt x="154" y="291"/>
                  <a:pt x="154" y="291"/>
                </a:cubicBezTo>
                <a:cubicBezTo>
                  <a:pt x="151" y="295"/>
                  <a:pt x="151" y="295"/>
                  <a:pt x="151" y="295"/>
                </a:cubicBezTo>
                <a:cubicBezTo>
                  <a:pt x="151" y="293"/>
                  <a:pt x="151" y="293"/>
                  <a:pt x="151" y="293"/>
                </a:cubicBezTo>
                <a:cubicBezTo>
                  <a:pt x="144" y="293"/>
                  <a:pt x="144" y="293"/>
                  <a:pt x="144" y="293"/>
                </a:cubicBezTo>
                <a:cubicBezTo>
                  <a:pt x="142" y="291"/>
                  <a:pt x="142" y="291"/>
                  <a:pt x="142" y="291"/>
                </a:cubicBezTo>
                <a:lnTo>
                  <a:pt x="149" y="291"/>
                </a:lnTo>
                <a:close/>
                <a:moveTo>
                  <a:pt x="146" y="290"/>
                </a:moveTo>
                <a:cubicBezTo>
                  <a:pt x="147" y="289"/>
                  <a:pt x="147" y="289"/>
                  <a:pt x="147" y="289"/>
                </a:cubicBezTo>
                <a:cubicBezTo>
                  <a:pt x="147" y="290"/>
                  <a:pt x="147" y="290"/>
                  <a:pt x="147" y="290"/>
                </a:cubicBezTo>
                <a:lnTo>
                  <a:pt x="146" y="290"/>
                </a:lnTo>
                <a:close/>
                <a:moveTo>
                  <a:pt x="528" y="436"/>
                </a:moveTo>
                <a:cubicBezTo>
                  <a:pt x="529" y="431"/>
                  <a:pt x="529" y="431"/>
                  <a:pt x="529" y="431"/>
                </a:cubicBezTo>
                <a:cubicBezTo>
                  <a:pt x="535" y="429"/>
                  <a:pt x="535" y="429"/>
                  <a:pt x="535" y="429"/>
                </a:cubicBezTo>
                <a:cubicBezTo>
                  <a:pt x="537" y="430"/>
                  <a:pt x="537" y="430"/>
                  <a:pt x="537" y="430"/>
                </a:cubicBezTo>
                <a:cubicBezTo>
                  <a:pt x="536" y="428"/>
                  <a:pt x="536" y="428"/>
                  <a:pt x="536" y="428"/>
                </a:cubicBezTo>
                <a:cubicBezTo>
                  <a:pt x="538" y="427"/>
                  <a:pt x="538" y="427"/>
                  <a:pt x="538" y="427"/>
                </a:cubicBezTo>
                <a:cubicBezTo>
                  <a:pt x="539" y="428"/>
                  <a:pt x="539" y="428"/>
                  <a:pt x="539" y="428"/>
                </a:cubicBezTo>
                <a:cubicBezTo>
                  <a:pt x="539" y="425"/>
                  <a:pt x="539" y="425"/>
                  <a:pt x="539" y="425"/>
                </a:cubicBezTo>
                <a:cubicBezTo>
                  <a:pt x="539" y="426"/>
                  <a:pt x="539" y="426"/>
                  <a:pt x="539" y="426"/>
                </a:cubicBezTo>
                <a:cubicBezTo>
                  <a:pt x="541" y="424"/>
                  <a:pt x="541" y="424"/>
                  <a:pt x="541" y="424"/>
                </a:cubicBezTo>
                <a:cubicBezTo>
                  <a:pt x="540" y="423"/>
                  <a:pt x="540" y="423"/>
                  <a:pt x="540" y="423"/>
                </a:cubicBezTo>
                <a:cubicBezTo>
                  <a:pt x="541" y="423"/>
                  <a:pt x="541" y="423"/>
                  <a:pt x="541" y="423"/>
                </a:cubicBezTo>
                <a:cubicBezTo>
                  <a:pt x="541" y="420"/>
                  <a:pt x="541" y="420"/>
                  <a:pt x="541" y="420"/>
                </a:cubicBezTo>
                <a:cubicBezTo>
                  <a:pt x="542" y="421"/>
                  <a:pt x="542" y="421"/>
                  <a:pt x="542" y="421"/>
                </a:cubicBezTo>
                <a:cubicBezTo>
                  <a:pt x="544" y="419"/>
                  <a:pt x="544" y="419"/>
                  <a:pt x="544" y="419"/>
                </a:cubicBezTo>
                <a:cubicBezTo>
                  <a:pt x="544" y="415"/>
                  <a:pt x="544" y="415"/>
                  <a:pt x="544" y="415"/>
                </a:cubicBezTo>
                <a:cubicBezTo>
                  <a:pt x="546" y="414"/>
                  <a:pt x="546" y="414"/>
                  <a:pt x="546" y="414"/>
                </a:cubicBezTo>
                <a:cubicBezTo>
                  <a:pt x="548" y="418"/>
                  <a:pt x="548" y="418"/>
                  <a:pt x="548" y="418"/>
                </a:cubicBezTo>
                <a:cubicBezTo>
                  <a:pt x="549" y="427"/>
                  <a:pt x="549" y="427"/>
                  <a:pt x="549" y="427"/>
                </a:cubicBezTo>
                <a:cubicBezTo>
                  <a:pt x="548" y="429"/>
                  <a:pt x="548" y="429"/>
                  <a:pt x="548" y="429"/>
                </a:cubicBezTo>
                <a:cubicBezTo>
                  <a:pt x="547" y="427"/>
                  <a:pt x="547" y="427"/>
                  <a:pt x="547" y="427"/>
                </a:cubicBezTo>
                <a:cubicBezTo>
                  <a:pt x="547" y="432"/>
                  <a:pt x="547" y="432"/>
                  <a:pt x="547" y="432"/>
                </a:cubicBezTo>
                <a:cubicBezTo>
                  <a:pt x="537" y="464"/>
                  <a:pt x="537" y="464"/>
                  <a:pt x="537" y="464"/>
                </a:cubicBezTo>
                <a:cubicBezTo>
                  <a:pt x="535" y="466"/>
                  <a:pt x="535" y="466"/>
                  <a:pt x="535" y="466"/>
                </a:cubicBezTo>
                <a:cubicBezTo>
                  <a:pt x="530" y="468"/>
                  <a:pt x="530" y="468"/>
                  <a:pt x="530" y="468"/>
                </a:cubicBezTo>
                <a:cubicBezTo>
                  <a:pt x="526" y="464"/>
                  <a:pt x="526" y="464"/>
                  <a:pt x="526" y="464"/>
                </a:cubicBezTo>
                <a:cubicBezTo>
                  <a:pt x="525" y="457"/>
                  <a:pt x="525" y="457"/>
                  <a:pt x="525" y="457"/>
                </a:cubicBezTo>
                <a:cubicBezTo>
                  <a:pt x="525" y="453"/>
                  <a:pt x="525" y="453"/>
                  <a:pt x="525" y="453"/>
                </a:cubicBezTo>
                <a:cubicBezTo>
                  <a:pt x="529" y="445"/>
                  <a:pt x="529" y="445"/>
                  <a:pt x="529" y="445"/>
                </a:cubicBezTo>
                <a:lnTo>
                  <a:pt x="528" y="436"/>
                </a:lnTo>
                <a:close/>
                <a:moveTo>
                  <a:pt x="645" y="328"/>
                </a:moveTo>
                <a:cubicBezTo>
                  <a:pt x="643" y="329"/>
                  <a:pt x="643" y="329"/>
                  <a:pt x="643" y="329"/>
                </a:cubicBezTo>
                <a:cubicBezTo>
                  <a:pt x="641" y="333"/>
                  <a:pt x="641" y="333"/>
                  <a:pt x="641" y="333"/>
                </a:cubicBezTo>
                <a:cubicBezTo>
                  <a:pt x="637" y="329"/>
                  <a:pt x="637" y="329"/>
                  <a:pt x="637" y="329"/>
                </a:cubicBezTo>
                <a:cubicBezTo>
                  <a:pt x="627" y="305"/>
                  <a:pt x="627" y="305"/>
                  <a:pt x="627" y="305"/>
                </a:cubicBezTo>
                <a:cubicBezTo>
                  <a:pt x="626" y="302"/>
                  <a:pt x="626" y="302"/>
                  <a:pt x="626" y="302"/>
                </a:cubicBezTo>
                <a:cubicBezTo>
                  <a:pt x="621" y="286"/>
                  <a:pt x="621" y="286"/>
                  <a:pt x="621" y="286"/>
                </a:cubicBezTo>
                <a:cubicBezTo>
                  <a:pt x="620" y="277"/>
                  <a:pt x="620" y="277"/>
                  <a:pt x="620" y="277"/>
                </a:cubicBezTo>
                <a:cubicBezTo>
                  <a:pt x="621" y="276"/>
                  <a:pt x="621" y="276"/>
                  <a:pt x="621" y="276"/>
                </a:cubicBezTo>
                <a:cubicBezTo>
                  <a:pt x="619" y="275"/>
                  <a:pt x="619" y="275"/>
                  <a:pt x="619" y="275"/>
                </a:cubicBezTo>
                <a:cubicBezTo>
                  <a:pt x="618" y="281"/>
                  <a:pt x="618" y="281"/>
                  <a:pt x="618" y="281"/>
                </a:cubicBezTo>
                <a:cubicBezTo>
                  <a:pt x="614" y="282"/>
                  <a:pt x="614" y="282"/>
                  <a:pt x="614" y="282"/>
                </a:cubicBezTo>
                <a:cubicBezTo>
                  <a:pt x="608" y="276"/>
                  <a:pt x="608" y="276"/>
                  <a:pt x="608" y="276"/>
                </a:cubicBezTo>
                <a:cubicBezTo>
                  <a:pt x="611" y="275"/>
                  <a:pt x="611" y="275"/>
                  <a:pt x="611" y="275"/>
                </a:cubicBezTo>
                <a:cubicBezTo>
                  <a:pt x="613" y="272"/>
                  <a:pt x="613" y="272"/>
                  <a:pt x="613" y="272"/>
                </a:cubicBezTo>
                <a:cubicBezTo>
                  <a:pt x="608" y="274"/>
                  <a:pt x="608" y="274"/>
                  <a:pt x="608" y="274"/>
                </a:cubicBezTo>
                <a:cubicBezTo>
                  <a:pt x="605" y="270"/>
                  <a:pt x="605" y="270"/>
                  <a:pt x="605" y="270"/>
                </a:cubicBezTo>
                <a:cubicBezTo>
                  <a:pt x="603" y="269"/>
                  <a:pt x="603" y="269"/>
                  <a:pt x="603" y="269"/>
                </a:cubicBezTo>
                <a:cubicBezTo>
                  <a:pt x="599" y="264"/>
                  <a:pt x="599" y="264"/>
                  <a:pt x="599" y="264"/>
                </a:cubicBezTo>
                <a:cubicBezTo>
                  <a:pt x="595" y="264"/>
                  <a:pt x="595" y="264"/>
                  <a:pt x="595" y="264"/>
                </a:cubicBezTo>
                <a:cubicBezTo>
                  <a:pt x="584" y="264"/>
                  <a:pt x="584" y="264"/>
                  <a:pt x="584" y="264"/>
                </a:cubicBezTo>
                <a:cubicBezTo>
                  <a:pt x="570" y="262"/>
                  <a:pt x="570" y="262"/>
                  <a:pt x="570" y="262"/>
                </a:cubicBezTo>
                <a:cubicBezTo>
                  <a:pt x="568" y="257"/>
                  <a:pt x="568" y="257"/>
                  <a:pt x="568" y="257"/>
                </a:cubicBezTo>
                <a:cubicBezTo>
                  <a:pt x="567" y="256"/>
                  <a:pt x="567" y="256"/>
                  <a:pt x="567" y="256"/>
                </a:cubicBezTo>
                <a:cubicBezTo>
                  <a:pt x="561" y="259"/>
                  <a:pt x="561" y="259"/>
                  <a:pt x="561" y="259"/>
                </a:cubicBezTo>
                <a:cubicBezTo>
                  <a:pt x="558" y="258"/>
                  <a:pt x="558" y="258"/>
                  <a:pt x="558" y="258"/>
                </a:cubicBezTo>
                <a:cubicBezTo>
                  <a:pt x="550" y="254"/>
                  <a:pt x="550" y="254"/>
                  <a:pt x="550" y="254"/>
                </a:cubicBezTo>
                <a:cubicBezTo>
                  <a:pt x="545" y="245"/>
                  <a:pt x="545" y="245"/>
                  <a:pt x="545" y="245"/>
                </a:cubicBezTo>
                <a:cubicBezTo>
                  <a:pt x="543" y="245"/>
                  <a:pt x="543" y="245"/>
                  <a:pt x="543" y="245"/>
                </a:cubicBezTo>
                <a:cubicBezTo>
                  <a:pt x="541" y="243"/>
                  <a:pt x="541" y="243"/>
                  <a:pt x="541" y="243"/>
                </a:cubicBezTo>
                <a:cubicBezTo>
                  <a:pt x="540" y="245"/>
                  <a:pt x="540" y="245"/>
                  <a:pt x="540" y="245"/>
                </a:cubicBezTo>
                <a:cubicBezTo>
                  <a:pt x="539" y="245"/>
                  <a:pt x="539" y="245"/>
                  <a:pt x="539" y="245"/>
                </a:cubicBezTo>
                <a:cubicBezTo>
                  <a:pt x="539" y="246"/>
                  <a:pt x="539" y="246"/>
                  <a:pt x="539" y="246"/>
                </a:cubicBezTo>
                <a:cubicBezTo>
                  <a:pt x="538" y="248"/>
                  <a:pt x="538" y="248"/>
                  <a:pt x="538" y="248"/>
                </a:cubicBezTo>
                <a:cubicBezTo>
                  <a:pt x="540" y="251"/>
                  <a:pt x="540" y="251"/>
                  <a:pt x="540" y="251"/>
                </a:cubicBezTo>
                <a:cubicBezTo>
                  <a:pt x="546" y="258"/>
                  <a:pt x="546" y="258"/>
                  <a:pt x="546" y="258"/>
                </a:cubicBezTo>
                <a:cubicBezTo>
                  <a:pt x="547" y="262"/>
                  <a:pt x="547" y="262"/>
                  <a:pt x="547" y="262"/>
                </a:cubicBezTo>
                <a:cubicBezTo>
                  <a:pt x="549" y="266"/>
                  <a:pt x="549" y="266"/>
                  <a:pt x="549" y="266"/>
                </a:cubicBezTo>
                <a:cubicBezTo>
                  <a:pt x="550" y="260"/>
                  <a:pt x="550" y="260"/>
                  <a:pt x="550" y="260"/>
                </a:cubicBezTo>
                <a:cubicBezTo>
                  <a:pt x="551" y="261"/>
                  <a:pt x="551" y="261"/>
                  <a:pt x="551" y="261"/>
                </a:cubicBezTo>
                <a:cubicBezTo>
                  <a:pt x="551" y="266"/>
                  <a:pt x="551" y="266"/>
                  <a:pt x="551" y="266"/>
                </a:cubicBezTo>
                <a:cubicBezTo>
                  <a:pt x="551" y="268"/>
                  <a:pt x="551" y="268"/>
                  <a:pt x="551" y="268"/>
                </a:cubicBezTo>
                <a:cubicBezTo>
                  <a:pt x="553" y="269"/>
                  <a:pt x="553" y="269"/>
                  <a:pt x="553" y="269"/>
                </a:cubicBezTo>
                <a:cubicBezTo>
                  <a:pt x="559" y="269"/>
                  <a:pt x="559" y="269"/>
                  <a:pt x="559" y="269"/>
                </a:cubicBezTo>
                <a:cubicBezTo>
                  <a:pt x="565" y="261"/>
                  <a:pt x="565" y="261"/>
                  <a:pt x="565" y="261"/>
                </a:cubicBezTo>
                <a:cubicBezTo>
                  <a:pt x="567" y="260"/>
                  <a:pt x="567" y="260"/>
                  <a:pt x="567" y="260"/>
                </a:cubicBezTo>
                <a:cubicBezTo>
                  <a:pt x="566" y="262"/>
                  <a:pt x="566" y="262"/>
                  <a:pt x="566" y="262"/>
                </a:cubicBezTo>
                <a:cubicBezTo>
                  <a:pt x="567" y="265"/>
                  <a:pt x="567" y="265"/>
                  <a:pt x="567" y="265"/>
                </a:cubicBezTo>
                <a:cubicBezTo>
                  <a:pt x="569" y="268"/>
                  <a:pt x="569" y="268"/>
                  <a:pt x="569" y="268"/>
                </a:cubicBezTo>
                <a:cubicBezTo>
                  <a:pt x="575" y="271"/>
                  <a:pt x="575" y="271"/>
                  <a:pt x="575" y="271"/>
                </a:cubicBezTo>
                <a:cubicBezTo>
                  <a:pt x="579" y="275"/>
                  <a:pt x="579" y="275"/>
                  <a:pt x="579" y="275"/>
                </a:cubicBezTo>
                <a:cubicBezTo>
                  <a:pt x="575" y="283"/>
                  <a:pt x="575" y="283"/>
                  <a:pt x="575" y="283"/>
                </a:cubicBezTo>
                <a:cubicBezTo>
                  <a:pt x="573" y="284"/>
                  <a:pt x="573" y="284"/>
                  <a:pt x="573" y="284"/>
                </a:cubicBezTo>
                <a:cubicBezTo>
                  <a:pt x="573" y="289"/>
                  <a:pt x="573" y="289"/>
                  <a:pt x="573" y="289"/>
                </a:cubicBezTo>
                <a:cubicBezTo>
                  <a:pt x="570" y="290"/>
                  <a:pt x="570" y="290"/>
                  <a:pt x="570" y="290"/>
                </a:cubicBezTo>
                <a:cubicBezTo>
                  <a:pt x="569" y="293"/>
                  <a:pt x="569" y="293"/>
                  <a:pt x="569" y="293"/>
                </a:cubicBezTo>
                <a:cubicBezTo>
                  <a:pt x="566" y="294"/>
                  <a:pt x="566" y="294"/>
                  <a:pt x="566" y="294"/>
                </a:cubicBezTo>
                <a:cubicBezTo>
                  <a:pt x="564" y="298"/>
                  <a:pt x="564" y="298"/>
                  <a:pt x="564" y="298"/>
                </a:cubicBezTo>
                <a:cubicBezTo>
                  <a:pt x="558" y="299"/>
                  <a:pt x="558" y="299"/>
                  <a:pt x="558" y="299"/>
                </a:cubicBezTo>
                <a:cubicBezTo>
                  <a:pt x="556" y="301"/>
                  <a:pt x="556" y="301"/>
                  <a:pt x="556" y="301"/>
                </a:cubicBezTo>
                <a:cubicBezTo>
                  <a:pt x="556" y="303"/>
                  <a:pt x="556" y="303"/>
                  <a:pt x="556" y="303"/>
                </a:cubicBezTo>
                <a:cubicBezTo>
                  <a:pt x="547" y="306"/>
                  <a:pt x="547" y="306"/>
                  <a:pt x="547" y="306"/>
                </a:cubicBezTo>
                <a:cubicBezTo>
                  <a:pt x="545" y="309"/>
                  <a:pt x="545" y="309"/>
                  <a:pt x="545" y="309"/>
                </a:cubicBezTo>
                <a:cubicBezTo>
                  <a:pt x="535" y="312"/>
                  <a:pt x="535" y="312"/>
                  <a:pt x="535" y="312"/>
                </a:cubicBezTo>
                <a:cubicBezTo>
                  <a:pt x="532" y="314"/>
                  <a:pt x="532" y="314"/>
                  <a:pt x="532" y="314"/>
                </a:cubicBezTo>
                <a:cubicBezTo>
                  <a:pt x="528" y="314"/>
                  <a:pt x="528" y="314"/>
                  <a:pt x="528" y="314"/>
                </a:cubicBezTo>
                <a:cubicBezTo>
                  <a:pt x="525" y="304"/>
                  <a:pt x="525" y="304"/>
                  <a:pt x="525" y="304"/>
                </a:cubicBezTo>
                <a:cubicBezTo>
                  <a:pt x="525" y="300"/>
                  <a:pt x="525" y="300"/>
                  <a:pt x="525" y="300"/>
                </a:cubicBezTo>
                <a:cubicBezTo>
                  <a:pt x="518" y="287"/>
                  <a:pt x="518" y="287"/>
                  <a:pt x="518" y="287"/>
                </a:cubicBezTo>
                <a:cubicBezTo>
                  <a:pt x="513" y="282"/>
                  <a:pt x="513" y="282"/>
                  <a:pt x="513" y="282"/>
                </a:cubicBezTo>
                <a:cubicBezTo>
                  <a:pt x="512" y="275"/>
                  <a:pt x="512" y="275"/>
                  <a:pt x="512" y="275"/>
                </a:cubicBezTo>
                <a:cubicBezTo>
                  <a:pt x="509" y="270"/>
                  <a:pt x="509" y="270"/>
                  <a:pt x="509" y="270"/>
                </a:cubicBezTo>
                <a:cubicBezTo>
                  <a:pt x="506" y="268"/>
                  <a:pt x="506" y="268"/>
                  <a:pt x="506" y="268"/>
                </a:cubicBezTo>
                <a:cubicBezTo>
                  <a:pt x="498" y="253"/>
                  <a:pt x="498" y="253"/>
                  <a:pt x="498" y="253"/>
                </a:cubicBezTo>
                <a:cubicBezTo>
                  <a:pt x="496" y="253"/>
                  <a:pt x="496" y="253"/>
                  <a:pt x="496" y="253"/>
                </a:cubicBezTo>
                <a:cubicBezTo>
                  <a:pt x="497" y="247"/>
                  <a:pt x="497" y="247"/>
                  <a:pt x="497" y="247"/>
                </a:cubicBezTo>
                <a:cubicBezTo>
                  <a:pt x="497" y="247"/>
                  <a:pt x="497" y="247"/>
                  <a:pt x="497" y="247"/>
                </a:cubicBezTo>
                <a:cubicBezTo>
                  <a:pt x="495" y="253"/>
                  <a:pt x="495" y="253"/>
                  <a:pt x="495" y="253"/>
                </a:cubicBezTo>
                <a:cubicBezTo>
                  <a:pt x="494" y="254"/>
                  <a:pt x="494" y="254"/>
                  <a:pt x="494" y="254"/>
                </a:cubicBezTo>
                <a:cubicBezTo>
                  <a:pt x="489" y="245"/>
                  <a:pt x="489" y="245"/>
                  <a:pt x="489" y="245"/>
                </a:cubicBezTo>
                <a:cubicBezTo>
                  <a:pt x="490" y="249"/>
                  <a:pt x="490" y="249"/>
                  <a:pt x="490" y="249"/>
                </a:cubicBezTo>
                <a:cubicBezTo>
                  <a:pt x="492" y="253"/>
                  <a:pt x="492" y="253"/>
                  <a:pt x="492" y="253"/>
                </a:cubicBezTo>
                <a:cubicBezTo>
                  <a:pt x="498" y="267"/>
                  <a:pt x="498" y="267"/>
                  <a:pt x="498" y="267"/>
                </a:cubicBezTo>
                <a:cubicBezTo>
                  <a:pt x="500" y="269"/>
                  <a:pt x="500" y="269"/>
                  <a:pt x="500" y="269"/>
                </a:cubicBezTo>
                <a:cubicBezTo>
                  <a:pt x="499" y="269"/>
                  <a:pt x="499" y="269"/>
                  <a:pt x="499" y="269"/>
                </a:cubicBezTo>
                <a:cubicBezTo>
                  <a:pt x="500" y="272"/>
                  <a:pt x="500" y="272"/>
                  <a:pt x="500" y="272"/>
                </a:cubicBezTo>
                <a:cubicBezTo>
                  <a:pt x="504" y="277"/>
                  <a:pt x="504" y="277"/>
                  <a:pt x="504" y="277"/>
                </a:cubicBezTo>
                <a:cubicBezTo>
                  <a:pt x="506" y="289"/>
                  <a:pt x="506" y="289"/>
                  <a:pt x="506" y="289"/>
                </a:cubicBezTo>
                <a:cubicBezTo>
                  <a:pt x="510" y="293"/>
                  <a:pt x="510" y="293"/>
                  <a:pt x="510" y="293"/>
                </a:cubicBezTo>
                <a:cubicBezTo>
                  <a:pt x="515" y="304"/>
                  <a:pt x="515" y="304"/>
                  <a:pt x="515" y="304"/>
                </a:cubicBezTo>
                <a:cubicBezTo>
                  <a:pt x="515" y="303"/>
                  <a:pt x="515" y="303"/>
                  <a:pt x="515" y="303"/>
                </a:cubicBezTo>
                <a:cubicBezTo>
                  <a:pt x="516" y="305"/>
                  <a:pt x="516" y="305"/>
                  <a:pt x="516" y="305"/>
                </a:cubicBezTo>
                <a:cubicBezTo>
                  <a:pt x="520" y="307"/>
                  <a:pt x="520" y="307"/>
                  <a:pt x="520" y="307"/>
                </a:cubicBezTo>
                <a:cubicBezTo>
                  <a:pt x="526" y="314"/>
                  <a:pt x="526" y="314"/>
                  <a:pt x="526" y="314"/>
                </a:cubicBezTo>
                <a:cubicBezTo>
                  <a:pt x="527" y="317"/>
                  <a:pt x="527" y="317"/>
                  <a:pt x="527" y="317"/>
                </a:cubicBezTo>
                <a:cubicBezTo>
                  <a:pt x="524" y="319"/>
                  <a:pt x="524" y="319"/>
                  <a:pt x="524" y="319"/>
                </a:cubicBezTo>
                <a:cubicBezTo>
                  <a:pt x="527" y="319"/>
                  <a:pt x="527" y="319"/>
                  <a:pt x="527" y="319"/>
                </a:cubicBezTo>
                <a:cubicBezTo>
                  <a:pt x="531" y="324"/>
                  <a:pt x="531" y="324"/>
                  <a:pt x="531" y="324"/>
                </a:cubicBezTo>
                <a:cubicBezTo>
                  <a:pt x="546" y="320"/>
                  <a:pt x="546" y="320"/>
                  <a:pt x="546" y="320"/>
                </a:cubicBezTo>
                <a:cubicBezTo>
                  <a:pt x="551" y="318"/>
                  <a:pt x="551" y="318"/>
                  <a:pt x="551" y="318"/>
                </a:cubicBezTo>
                <a:cubicBezTo>
                  <a:pt x="553" y="318"/>
                  <a:pt x="553" y="318"/>
                  <a:pt x="553" y="318"/>
                </a:cubicBezTo>
                <a:cubicBezTo>
                  <a:pt x="552" y="324"/>
                  <a:pt x="552" y="324"/>
                  <a:pt x="552" y="324"/>
                </a:cubicBezTo>
                <a:cubicBezTo>
                  <a:pt x="553" y="324"/>
                  <a:pt x="553" y="324"/>
                  <a:pt x="553" y="324"/>
                </a:cubicBezTo>
                <a:cubicBezTo>
                  <a:pt x="552" y="324"/>
                  <a:pt x="552" y="324"/>
                  <a:pt x="552" y="324"/>
                </a:cubicBezTo>
                <a:cubicBezTo>
                  <a:pt x="550" y="332"/>
                  <a:pt x="550" y="332"/>
                  <a:pt x="550" y="332"/>
                </a:cubicBezTo>
                <a:cubicBezTo>
                  <a:pt x="546" y="343"/>
                  <a:pt x="546" y="343"/>
                  <a:pt x="546" y="343"/>
                </a:cubicBezTo>
                <a:cubicBezTo>
                  <a:pt x="542" y="349"/>
                  <a:pt x="542" y="349"/>
                  <a:pt x="542" y="349"/>
                </a:cubicBezTo>
                <a:cubicBezTo>
                  <a:pt x="536" y="357"/>
                  <a:pt x="536" y="357"/>
                  <a:pt x="536" y="357"/>
                </a:cubicBezTo>
                <a:cubicBezTo>
                  <a:pt x="525" y="366"/>
                  <a:pt x="525" y="366"/>
                  <a:pt x="525" y="366"/>
                </a:cubicBezTo>
                <a:cubicBezTo>
                  <a:pt x="522" y="372"/>
                  <a:pt x="522" y="372"/>
                  <a:pt x="522" y="372"/>
                </a:cubicBezTo>
                <a:cubicBezTo>
                  <a:pt x="518" y="376"/>
                  <a:pt x="518" y="376"/>
                  <a:pt x="518" y="376"/>
                </a:cubicBezTo>
                <a:cubicBezTo>
                  <a:pt x="514" y="384"/>
                  <a:pt x="514" y="384"/>
                  <a:pt x="514" y="384"/>
                </a:cubicBezTo>
                <a:cubicBezTo>
                  <a:pt x="513" y="391"/>
                  <a:pt x="513" y="391"/>
                  <a:pt x="513" y="391"/>
                </a:cubicBezTo>
                <a:cubicBezTo>
                  <a:pt x="515" y="394"/>
                  <a:pt x="515" y="394"/>
                  <a:pt x="515" y="394"/>
                </a:cubicBezTo>
                <a:cubicBezTo>
                  <a:pt x="515" y="401"/>
                  <a:pt x="515" y="401"/>
                  <a:pt x="515" y="401"/>
                </a:cubicBezTo>
                <a:cubicBezTo>
                  <a:pt x="516" y="406"/>
                  <a:pt x="516" y="406"/>
                  <a:pt x="516" y="406"/>
                </a:cubicBezTo>
                <a:cubicBezTo>
                  <a:pt x="518" y="407"/>
                  <a:pt x="518" y="407"/>
                  <a:pt x="518" y="407"/>
                </a:cubicBezTo>
                <a:cubicBezTo>
                  <a:pt x="517" y="428"/>
                  <a:pt x="517" y="428"/>
                  <a:pt x="517" y="428"/>
                </a:cubicBezTo>
                <a:cubicBezTo>
                  <a:pt x="512" y="434"/>
                  <a:pt x="512" y="434"/>
                  <a:pt x="512" y="434"/>
                </a:cubicBezTo>
                <a:cubicBezTo>
                  <a:pt x="507" y="436"/>
                  <a:pt x="507" y="436"/>
                  <a:pt x="507" y="436"/>
                </a:cubicBezTo>
                <a:cubicBezTo>
                  <a:pt x="497" y="446"/>
                  <a:pt x="497" y="446"/>
                  <a:pt x="497" y="446"/>
                </a:cubicBezTo>
                <a:cubicBezTo>
                  <a:pt x="497" y="448"/>
                  <a:pt x="497" y="448"/>
                  <a:pt x="497" y="448"/>
                </a:cubicBezTo>
                <a:cubicBezTo>
                  <a:pt x="500" y="455"/>
                  <a:pt x="500" y="455"/>
                  <a:pt x="500" y="455"/>
                </a:cubicBezTo>
                <a:cubicBezTo>
                  <a:pt x="499" y="463"/>
                  <a:pt x="499" y="463"/>
                  <a:pt x="499" y="463"/>
                </a:cubicBezTo>
                <a:cubicBezTo>
                  <a:pt x="497" y="465"/>
                  <a:pt x="497" y="465"/>
                  <a:pt x="497" y="465"/>
                </a:cubicBezTo>
                <a:cubicBezTo>
                  <a:pt x="490" y="468"/>
                  <a:pt x="490" y="468"/>
                  <a:pt x="490" y="468"/>
                </a:cubicBezTo>
                <a:cubicBezTo>
                  <a:pt x="489" y="470"/>
                  <a:pt x="489" y="470"/>
                  <a:pt x="489" y="470"/>
                </a:cubicBezTo>
                <a:cubicBezTo>
                  <a:pt x="491" y="470"/>
                  <a:pt x="491" y="470"/>
                  <a:pt x="491" y="470"/>
                </a:cubicBezTo>
                <a:cubicBezTo>
                  <a:pt x="490" y="473"/>
                  <a:pt x="490" y="473"/>
                  <a:pt x="490" y="473"/>
                </a:cubicBezTo>
                <a:cubicBezTo>
                  <a:pt x="489" y="480"/>
                  <a:pt x="489" y="480"/>
                  <a:pt x="489" y="480"/>
                </a:cubicBezTo>
                <a:cubicBezTo>
                  <a:pt x="486" y="483"/>
                  <a:pt x="486" y="483"/>
                  <a:pt x="486" y="483"/>
                </a:cubicBezTo>
                <a:cubicBezTo>
                  <a:pt x="481" y="491"/>
                  <a:pt x="481" y="491"/>
                  <a:pt x="481" y="491"/>
                </a:cubicBezTo>
                <a:cubicBezTo>
                  <a:pt x="471" y="500"/>
                  <a:pt x="471" y="500"/>
                  <a:pt x="471" y="500"/>
                </a:cubicBezTo>
                <a:cubicBezTo>
                  <a:pt x="464" y="503"/>
                  <a:pt x="464" y="503"/>
                  <a:pt x="464" y="503"/>
                </a:cubicBezTo>
                <a:cubicBezTo>
                  <a:pt x="456" y="502"/>
                  <a:pt x="456" y="502"/>
                  <a:pt x="456" y="502"/>
                </a:cubicBezTo>
                <a:cubicBezTo>
                  <a:pt x="448" y="505"/>
                  <a:pt x="448" y="505"/>
                  <a:pt x="448" y="505"/>
                </a:cubicBezTo>
                <a:cubicBezTo>
                  <a:pt x="445" y="504"/>
                  <a:pt x="445" y="504"/>
                  <a:pt x="445" y="504"/>
                </a:cubicBezTo>
                <a:cubicBezTo>
                  <a:pt x="445" y="503"/>
                  <a:pt x="445" y="503"/>
                  <a:pt x="445" y="503"/>
                </a:cubicBezTo>
                <a:cubicBezTo>
                  <a:pt x="444" y="504"/>
                  <a:pt x="444" y="504"/>
                  <a:pt x="444" y="504"/>
                </a:cubicBezTo>
                <a:cubicBezTo>
                  <a:pt x="444" y="501"/>
                  <a:pt x="444" y="501"/>
                  <a:pt x="444" y="501"/>
                </a:cubicBezTo>
                <a:cubicBezTo>
                  <a:pt x="442" y="498"/>
                  <a:pt x="442" y="498"/>
                  <a:pt x="442" y="498"/>
                </a:cubicBezTo>
                <a:cubicBezTo>
                  <a:pt x="443" y="496"/>
                  <a:pt x="443" y="496"/>
                  <a:pt x="443" y="496"/>
                </a:cubicBezTo>
                <a:cubicBezTo>
                  <a:pt x="443" y="494"/>
                  <a:pt x="443" y="494"/>
                  <a:pt x="443" y="494"/>
                </a:cubicBezTo>
                <a:cubicBezTo>
                  <a:pt x="438" y="481"/>
                  <a:pt x="438" y="481"/>
                  <a:pt x="438" y="481"/>
                </a:cubicBezTo>
                <a:cubicBezTo>
                  <a:pt x="434" y="476"/>
                  <a:pt x="434" y="476"/>
                  <a:pt x="434" y="476"/>
                </a:cubicBezTo>
                <a:cubicBezTo>
                  <a:pt x="431" y="463"/>
                  <a:pt x="431" y="463"/>
                  <a:pt x="431" y="463"/>
                </a:cubicBezTo>
                <a:cubicBezTo>
                  <a:pt x="431" y="456"/>
                  <a:pt x="431" y="456"/>
                  <a:pt x="431" y="456"/>
                </a:cubicBezTo>
                <a:cubicBezTo>
                  <a:pt x="423" y="438"/>
                  <a:pt x="423" y="438"/>
                  <a:pt x="423" y="438"/>
                </a:cubicBezTo>
                <a:cubicBezTo>
                  <a:pt x="422" y="435"/>
                  <a:pt x="422" y="435"/>
                  <a:pt x="422" y="435"/>
                </a:cubicBezTo>
                <a:cubicBezTo>
                  <a:pt x="425" y="421"/>
                  <a:pt x="425" y="421"/>
                  <a:pt x="425" y="421"/>
                </a:cubicBezTo>
                <a:cubicBezTo>
                  <a:pt x="429" y="415"/>
                  <a:pt x="429" y="415"/>
                  <a:pt x="429" y="415"/>
                </a:cubicBezTo>
                <a:cubicBezTo>
                  <a:pt x="429" y="410"/>
                  <a:pt x="429" y="410"/>
                  <a:pt x="429" y="410"/>
                </a:cubicBezTo>
                <a:cubicBezTo>
                  <a:pt x="427" y="402"/>
                  <a:pt x="427" y="402"/>
                  <a:pt x="427" y="402"/>
                </a:cubicBezTo>
                <a:cubicBezTo>
                  <a:pt x="428" y="399"/>
                  <a:pt x="428" y="399"/>
                  <a:pt x="428" y="399"/>
                </a:cubicBezTo>
                <a:cubicBezTo>
                  <a:pt x="425" y="391"/>
                  <a:pt x="425" y="391"/>
                  <a:pt x="425" y="391"/>
                </a:cubicBezTo>
                <a:cubicBezTo>
                  <a:pt x="425" y="389"/>
                  <a:pt x="425" y="389"/>
                  <a:pt x="425" y="389"/>
                </a:cubicBezTo>
                <a:cubicBezTo>
                  <a:pt x="424" y="386"/>
                  <a:pt x="424" y="386"/>
                  <a:pt x="424" y="386"/>
                </a:cubicBezTo>
                <a:cubicBezTo>
                  <a:pt x="421" y="381"/>
                  <a:pt x="421" y="381"/>
                  <a:pt x="421" y="381"/>
                </a:cubicBezTo>
                <a:cubicBezTo>
                  <a:pt x="415" y="373"/>
                  <a:pt x="415" y="373"/>
                  <a:pt x="415" y="373"/>
                </a:cubicBezTo>
                <a:cubicBezTo>
                  <a:pt x="413" y="368"/>
                  <a:pt x="413" y="368"/>
                  <a:pt x="413" y="368"/>
                </a:cubicBezTo>
                <a:cubicBezTo>
                  <a:pt x="414" y="367"/>
                  <a:pt x="414" y="367"/>
                  <a:pt x="414" y="367"/>
                </a:cubicBezTo>
                <a:cubicBezTo>
                  <a:pt x="415" y="364"/>
                  <a:pt x="415" y="364"/>
                  <a:pt x="415" y="364"/>
                </a:cubicBezTo>
                <a:cubicBezTo>
                  <a:pt x="417" y="365"/>
                  <a:pt x="417" y="365"/>
                  <a:pt x="417" y="365"/>
                </a:cubicBezTo>
                <a:cubicBezTo>
                  <a:pt x="415" y="363"/>
                  <a:pt x="415" y="363"/>
                  <a:pt x="415" y="363"/>
                </a:cubicBezTo>
                <a:cubicBezTo>
                  <a:pt x="416" y="361"/>
                  <a:pt x="416" y="361"/>
                  <a:pt x="416" y="361"/>
                </a:cubicBezTo>
                <a:cubicBezTo>
                  <a:pt x="415" y="361"/>
                  <a:pt x="415" y="361"/>
                  <a:pt x="415" y="361"/>
                </a:cubicBezTo>
                <a:cubicBezTo>
                  <a:pt x="416" y="357"/>
                  <a:pt x="416" y="357"/>
                  <a:pt x="416" y="357"/>
                </a:cubicBezTo>
                <a:cubicBezTo>
                  <a:pt x="417" y="352"/>
                  <a:pt x="417" y="352"/>
                  <a:pt x="417" y="352"/>
                </a:cubicBezTo>
                <a:cubicBezTo>
                  <a:pt x="416" y="349"/>
                  <a:pt x="416" y="349"/>
                  <a:pt x="416" y="349"/>
                </a:cubicBezTo>
                <a:cubicBezTo>
                  <a:pt x="414" y="349"/>
                  <a:pt x="414" y="349"/>
                  <a:pt x="414" y="349"/>
                </a:cubicBezTo>
                <a:cubicBezTo>
                  <a:pt x="412" y="346"/>
                  <a:pt x="412" y="346"/>
                  <a:pt x="412" y="346"/>
                </a:cubicBezTo>
                <a:cubicBezTo>
                  <a:pt x="405" y="348"/>
                  <a:pt x="405" y="348"/>
                  <a:pt x="405" y="348"/>
                </a:cubicBezTo>
                <a:cubicBezTo>
                  <a:pt x="402" y="346"/>
                  <a:pt x="402" y="346"/>
                  <a:pt x="402" y="346"/>
                </a:cubicBezTo>
                <a:cubicBezTo>
                  <a:pt x="402" y="344"/>
                  <a:pt x="402" y="344"/>
                  <a:pt x="402" y="344"/>
                </a:cubicBezTo>
                <a:cubicBezTo>
                  <a:pt x="401" y="342"/>
                  <a:pt x="401" y="342"/>
                  <a:pt x="401" y="342"/>
                </a:cubicBezTo>
                <a:cubicBezTo>
                  <a:pt x="398" y="340"/>
                  <a:pt x="398" y="340"/>
                  <a:pt x="398" y="340"/>
                </a:cubicBezTo>
                <a:cubicBezTo>
                  <a:pt x="393" y="340"/>
                  <a:pt x="393" y="340"/>
                  <a:pt x="393" y="340"/>
                </a:cubicBezTo>
                <a:cubicBezTo>
                  <a:pt x="391" y="340"/>
                  <a:pt x="391" y="340"/>
                  <a:pt x="391" y="340"/>
                </a:cubicBezTo>
                <a:cubicBezTo>
                  <a:pt x="388" y="341"/>
                  <a:pt x="388" y="341"/>
                  <a:pt x="388" y="341"/>
                </a:cubicBezTo>
                <a:cubicBezTo>
                  <a:pt x="378" y="347"/>
                  <a:pt x="378" y="347"/>
                  <a:pt x="378" y="347"/>
                </a:cubicBezTo>
                <a:cubicBezTo>
                  <a:pt x="374" y="345"/>
                  <a:pt x="374" y="345"/>
                  <a:pt x="374" y="345"/>
                </a:cubicBezTo>
                <a:cubicBezTo>
                  <a:pt x="368" y="345"/>
                  <a:pt x="368" y="345"/>
                  <a:pt x="368" y="345"/>
                </a:cubicBezTo>
                <a:cubicBezTo>
                  <a:pt x="359" y="347"/>
                  <a:pt x="359" y="347"/>
                  <a:pt x="359" y="347"/>
                </a:cubicBezTo>
                <a:cubicBezTo>
                  <a:pt x="353" y="345"/>
                  <a:pt x="353" y="345"/>
                  <a:pt x="353" y="345"/>
                </a:cubicBezTo>
                <a:cubicBezTo>
                  <a:pt x="346" y="337"/>
                  <a:pt x="346" y="337"/>
                  <a:pt x="346" y="337"/>
                </a:cubicBezTo>
                <a:cubicBezTo>
                  <a:pt x="342" y="334"/>
                  <a:pt x="342" y="334"/>
                  <a:pt x="342" y="334"/>
                </a:cubicBezTo>
                <a:cubicBezTo>
                  <a:pt x="341" y="329"/>
                  <a:pt x="341" y="329"/>
                  <a:pt x="341" y="329"/>
                </a:cubicBezTo>
                <a:cubicBezTo>
                  <a:pt x="335" y="321"/>
                  <a:pt x="335" y="321"/>
                  <a:pt x="335" y="321"/>
                </a:cubicBezTo>
                <a:cubicBezTo>
                  <a:pt x="333" y="318"/>
                  <a:pt x="333" y="318"/>
                  <a:pt x="333" y="318"/>
                </a:cubicBezTo>
                <a:cubicBezTo>
                  <a:pt x="335" y="317"/>
                  <a:pt x="335" y="317"/>
                  <a:pt x="335" y="317"/>
                </a:cubicBezTo>
                <a:cubicBezTo>
                  <a:pt x="332" y="318"/>
                  <a:pt x="332" y="318"/>
                  <a:pt x="332" y="318"/>
                </a:cubicBezTo>
                <a:cubicBezTo>
                  <a:pt x="329" y="315"/>
                  <a:pt x="329" y="315"/>
                  <a:pt x="329" y="315"/>
                </a:cubicBezTo>
                <a:cubicBezTo>
                  <a:pt x="329" y="313"/>
                  <a:pt x="329" y="313"/>
                  <a:pt x="329" y="313"/>
                </a:cubicBezTo>
                <a:cubicBezTo>
                  <a:pt x="330" y="311"/>
                  <a:pt x="330" y="311"/>
                  <a:pt x="330" y="311"/>
                </a:cubicBezTo>
                <a:cubicBezTo>
                  <a:pt x="327" y="306"/>
                  <a:pt x="327" y="306"/>
                  <a:pt x="327" y="306"/>
                </a:cubicBezTo>
                <a:cubicBezTo>
                  <a:pt x="329" y="304"/>
                  <a:pt x="329" y="304"/>
                  <a:pt x="329" y="304"/>
                </a:cubicBezTo>
                <a:cubicBezTo>
                  <a:pt x="330" y="301"/>
                  <a:pt x="330" y="301"/>
                  <a:pt x="330" y="301"/>
                </a:cubicBezTo>
                <a:cubicBezTo>
                  <a:pt x="332" y="291"/>
                  <a:pt x="332" y="291"/>
                  <a:pt x="332" y="291"/>
                </a:cubicBezTo>
                <a:cubicBezTo>
                  <a:pt x="331" y="287"/>
                  <a:pt x="331" y="287"/>
                  <a:pt x="331" y="287"/>
                </a:cubicBezTo>
                <a:cubicBezTo>
                  <a:pt x="332" y="283"/>
                  <a:pt x="332" y="283"/>
                  <a:pt x="332" y="283"/>
                </a:cubicBezTo>
                <a:cubicBezTo>
                  <a:pt x="330" y="281"/>
                  <a:pt x="330" y="281"/>
                  <a:pt x="330" y="281"/>
                </a:cubicBezTo>
                <a:cubicBezTo>
                  <a:pt x="331" y="276"/>
                  <a:pt x="331" y="276"/>
                  <a:pt x="331" y="276"/>
                </a:cubicBezTo>
                <a:cubicBezTo>
                  <a:pt x="338" y="265"/>
                  <a:pt x="338" y="265"/>
                  <a:pt x="338" y="265"/>
                </a:cubicBezTo>
                <a:cubicBezTo>
                  <a:pt x="339" y="260"/>
                  <a:pt x="339" y="260"/>
                  <a:pt x="339" y="260"/>
                </a:cubicBezTo>
                <a:cubicBezTo>
                  <a:pt x="342" y="258"/>
                  <a:pt x="342" y="258"/>
                  <a:pt x="342" y="258"/>
                </a:cubicBezTo>
                <a:cubicBezTo>
                  <a:pt x="344" y="254"/>
                  <a:pt x="344" y="254"/>
                  <a:pt x="344" y="254"/>
                </a:cubicBezTo>
                <a:cubicBezTo>
                  <a:pt x="353" y="248"/>
                  <a:pt x="353" y="248"/>
                  <a:pt x="353" y="248"/>
                </a:cubicBezTo>
                <a:cubicBezTo>
                  <a:pt x="354" y="246"/>
                  <a:pt x="354" y="246"/>
                  <a:pt x="354" y="246"/>
                </a:cubicBezTo>
                <a:cubicBezTo>
                  <a:pt x="355" y="244"/>
                  <a:pt x="355" y="244"/>
                  <a:pt x="355" y="244"/>
                </a:cubicBezTo>
                <a:cubicBezTo>
                  <a:pt x="355" y="239"/>
                  <a:pt x="355" y="239"/>
                  <a:pt x="355" y="239"/>
                </a:cubicBezTo>
                <a:cubicBezTo>
                  <a:pt x="357" y="235"/>
                  <a:pt x="357" y="235"/>
                  <a:pt x="357" y="235"/>
                </a:cubicBezTo>
                <a:cubicBezTo>
                  <a:pt x="365" y="228"/>
                  <a:pt x="365" y="228"/>
                  <a:pt x="365" y="228"/>
                </a:cubicBezTo>
                <a:cubicBezTo>
                  <a:pt x="368" y="222"/>
                  <a:pt x="368" y="222"/>
                  <a:pt x="368" y="222"/>
                </a:cubicBezTo>
                <a:cubicBezTo>
                  <a:pt x="370" y="221"/>
                  <a:pt x="370" y="221"/>
                  <a:pt x="370" y="221"/>
                </a:cubicBezTo>
                <a:cubicBezTo>
                  <a:pt x="373" y="224"/>
                  <a:pt x="373" y="224"/>
                  <a:pt x="373" y="224"/>
                </a:cubicBezTo>
                <a:cubicBezTo>
                  <a:pt x="380" y="224"/>
                  <a:pt x="380" y="224"/>
                  <a:pt x="380" y="224"/>
                </a:cubicBezTo>
                <a:cubicBezTo>
                  <a:pt x="390" y="218"/>
                  <a:pt x="390" y="218"/>
                  <a:pt x="390" y="218"/>
                </a:cubicBezTo>
                <a:cubicBezTo>
                  <a:pt x="402" y="217"/>
                  <a:pt x="402" y="217"/>
                  <a:pt x="402" y="217"/>
                </a:cubicBezTo>
                <a:cubicBezTo>
                  <a:pt x="413" y="217"/>
                  <a:pt x="413" y="217"/>
                  <a:pt x="413" y="217"/>
                </a:cubicBezTo>
                <a:cubicBezTo>
                  <a:pt x="416" y="215"/>
                  <a:pt x="416" y="215"/>
                  <a:pt x="416" y="215"/>
                </a:cubicBezTo>
                <a:cubicBezTo>
                  <a:pt x="419" y="217"/>
                  <a:pt x="419" y="217"/>
                  <a:pt x="419" y="217"/>
                </a:cubicBezTo>
                <a:cubicBezTo>
                  <a:pt x="421" y="216"/>
                  <a:pt x="421" y="216"/>
                  <a:pt x="421" y="216"/>
                </a:cubicBezTo>
                <a:cubicBezTo>
                  <a:pt x="419" y="220"/>
                  <a:pt x="419" y="220"/>
                  <a:pt x="419" y="220"/>
                </a:cubicBezTo>
                <a:cubicBezTo>
                  <a:pt x="421" y="224"/>
                  <a:pt x="421" y="224"/>
                  <a:pt x="421" y="224"/>
                </a:cubicBezTo>
                <a:cubicBezTo>
                  <a:pt x="417" y="229"/>
                  <a:pt x="417" y="229"/>
                  <a:pt x="417" y="229"/>
                </a:cubicBezTo>
                <a:cubicBezTo>
                  <a:pt x="421" y="232"/>
                  <a:pt x="421" y="232"/>
                  <a:pt x="421" y="232"/>
                </a:cubicBezTo>
                <a:cubicBezTo>
                  <a:pt x="433" y="235"/>
                  <a:pt x="433" y="235"/>
                  <a:pt x="433" y="235"/>
                </a:cubicBezTo>
                <a:cubicBezTo>
                  <a:pt x="435" y="239"/>
                  <a:pt x="435" y="239"/>
                  <a:pt x="435" y="239"/>
                </a:cubicBezTo>
                <a:cubicBezTo>
                  <a:pt x="441" y="241"/>
                  <a:pt x="441" y="241"/>
                  <a:pt x="441" y="241"/>
                </a:cubicBezTo>
                <a:cubicBezTo>
                  <a:pt x="445" y="244"/>
                  <a:pt x="445" y="244"/>
                  <a:pt x="445" y="244"/>
                </a:cubicBezTo>
                <a:cubicBezTo>
                  <a:pt x="448" y="242"/>
                  <a:pt x="448" y="242"/>
                  <a:pt x="448" y="242"/>
                </a:cubicBezTo>
                <a:cubicBezTo>
                  <a:pt x="448" y="236"/>
                  <a:pt x="448" y="236"/>
                  <a:pt x="448" y="236"/>
                </a:cubicBezTo>
                <a:cubicBezTo>
                  <a:pt x="452" y="234"/>
                  <a:pt x="452" y="234"/>
                  <a:pt x="452" y="234"/>
                </a:cubicBezTo>
                <a:cubicBezTo>
                  <a:pt x="458" y="234"/>
                  <a:pt x="458" y="234"/>
                  <a:pt x="458" y="234"/>
                </a:cubicBezTo>
                <a:cubicBezTo>
                  <a:pt x="459" y="236"/>
                  <a:pt x="459" y="236"/>
                  <a:pt x="459" y="236"/>
                </a:cubicBezTo>
                <a:cubicBezTo>
                  <a:pt x="465" y="238"/>
                  <a:pt x="465" y="238"/>
                  <a:pt x="465" y="238"/>
                </a:cubicBezTo>
                <a:cubicBezTo>
                  <a:pt x="477" y="242"/>
                  <a:pt x="477" y="242"/>
                  <a:pt x="477" y="242"/>
                </a:cubicBezTo>
                <a:cubicBezTo>
                  <a:pt x="483" y="239"/>
                  <a:pt x="483" y="239"/>
                  <a:pt x="483" y="239"/>
                </a:cubicBezTo>
                <a:cubicBezTo>
                  <a:pt x="486" y="238"/>
                  <a:pt x="486" y="238"/>
                  <a:pt x="486" y="238"/>
                </a:cubicBezTo>
                <a:cubicBezTo>
                  <a:pt x="487" y="240"/>
                  <a:pt x="487" y="240"/>
                  <a:pt x="487" y="240"/>
                </a:cubicBezTo>
                <a:cubicBezTo>
                  <a:pt x="490" y="241"/>
                  <a:pt x="490" y="241"/>
                  <a:pt x="490" y="241"/>
                </a:cubicBezTo>
                <a:cubicBezTo>
                  <a:pt x="494" y="240"/>
                  <a:pt x="494" y="240"/>
                  <a:pt x="494" y="240"/>
                </a:cubicBezTo>
                <a:cubicBezTo>
                  <a:pt x="496" y="232"/>
                  <a:pt x="496" y="232"/>
                  <a:pt x="496" y="232"/>
                </a:cubicBezTo>
                <a:cubicBezTo>
                  <a:pt x="499" y="226"/>
                  <a:pt x="499" y="226"/>
                  <a:pt x="499" y="226"/>
                </a:cubicBezTo>
                <a:cubicBezTo>
                  <a:pt x="499" y="222"/>
                  <a:pt x="499" y="222"/>
                  <a:pt x="499" y="222"/>
                </a:cubicBezTo>
                <a:cubicBezTo>
                  <a:pt x="499" y="217"/>
                  <a:pt x="499" y="217"/>
                  <a:pt x="499" y="217"/>
                </a:cubicBezTo>
                <a:cubicBezTo>
                  <a:pt x="497" y="218"/>
                  <a:pt x="497" y="218"/>
                  <a:pt x="497" y="218"/>
                </a:cubicBezTo>
                <a:cubicBezTo>
                  <a:pt x="494" y="217"/>
                  <a:pt x="494" y="217"/>
                  <a:pt x="494" y="217"/>
                </a:cubicBezTo>
                <a:cubicBezTo>
                  <a:pt x="489" y="221"/>
                  <a:pt x="489" y="221"/>
                  <a:pt x="489" y="221"/>
                </a:cubicBezTo>
                <a:cubicBezTo>
                  <a:pt x="483" y="217"/>
                  <a:pt x="483" y="217"/>
                  <a:pt x="483" y="217"/>
                </a:cubicBezTo>
                <a:cubicBezTo>
                  <a:pt x="480" y="220"/>
                  <a:pt x="480" y="220"/>
                  <a:pt x="480" y="220"/>
                </a:cubicBezTo>
                <a:cubicBezTo>
                  <a:pt x="476" y="217"/>
                  <a:pt x="476" y="217"/>
                  <a:pt x="476" y="217"/>
                </a:cubicBezTo>
                <a:cubicBezTo>
                  <a:pt x="472" y="218"/>
                  <a:pt x="472" y="218"/>
                  <a:pt x="472" y="218"/>
                </a:cubicBezTo>
                <a:cubicBezTo>
                  <a:pt x="475" y="216"/>
                  <a:pt x="475" y="216"/>
                  <a:pt x="475" y="216"/>
                </a:cubicBezTo>
                <a:cubicBezTo>
                  <a:pt x="472" y="217"/>
                  <a:pt x="472" y="217"/>
                  <a:pt x="472" y="217"/>
                </a:cubicBezTo>
                <a:cubicBezTo>
                  <a:pt x="471" y="212"/>
                  <a:pt x="471" y="212"/>
                  <a:pt x="471" y="212"/>
                </a:cubicBezTo>
                <a:cubicBezTo>
                  <a:pt x="468" y="212"/>
                  <a:pt x="468" y="212"/>
                  <a:pt x="468" y="212"/>
                </a:cubicBezTo>
                <a:cubicBezTo>
                  <a:pt x="468" y="210"/>
                  <a:pt x="468" y="210"/>
                  <a:pt x="468" y="210"/>
                </a:cubicBezTo>
                <a:cubicBezTo>
                  <a:pt x="471" y="211"/>
                  <a:pt x="471" y="211"/>
                  <a:pt x="471" y="211"/>
                </a:cubicBezTo>
                <a:cubicBezTo>
                  <a:pt x="469" y="210"/>
                  <a:pt x="469" y="210"/>
                  <a:pt x="469" y="210"/>
                </a:cubicBezTo>
                <a:cubicBezTo>
                  <a:pt x="469" y="206"/>
                  <a:pt x="469" y="206"/>
                  <a:pt x="469" y="206"/>
                </a:cubicBezTo>
                <a:cubicBezTo>
                  <a:pt x="467" y="207"/>
                  <a:pt x="467" y="207"/>
                  <a:pt x="467" y="207"/>
                </a:cubicBezTo>
                <a:cubicBezTo>
                  <a:pt x="468" y="205"/>
                  <a:pt x="468" y="205"/>
                  <a:pt x="468" y="205"/>
                </a:cubicBezTo>
                <a:cubicBezTo>
                  <a:pt x="469" y="203"/>
                  <a:pt x="469" y="203"/>
                  <a:pt x="469" y="203"/>
                </a:cubicBezTo>
                <a:cubicBezTo>
                  <a:pt x="478" y="202"/>
                  <a:pt x="478" y="202"/>
                  <a:pt x="478" y="202"/>
                </a:cubicBezTo>
                <a:cubicBezTo>
                  <a:pt x="476" y="201"/>
                  <a:pt x="476" y="201"/>
                  <a:pt x="476" y="201"/>
                </a:cubicBezTo>
                <a:cubicBezTo>
                  <a:pt x="476" y="200"/>
                  <a:pt x="476" y="200"/>
                  <a:pt x="476" y="200"/>
                </a:cubicBezTo>
                <a:cubicBezTo>
                  <a:pt x="482" y="201"/>
                  <a:pt x="482" y="201"/>
                  <a:pt x="482" y="201"/>
                </a:cubicBezTo>
                <a:cubicBezTo>
                  <a:pt x="489" y="197"/>
                  <a:pt x="489" y="197"/>
                  <a:pt x="489" y="197"/>
                </a:cubicBezTo>
                <a:cubicBezTo>
                  <a:pt x="494" y="196"/>
                  <a:pt x="494" y="196"/>
                  <a:pt x="494" y="196"/>
                </a:cubicBezTo>
                <a:cubicBezTo>
                  <a:pt x="498" y="199"/>
                  <a:pt x="498" y="199"/>
                  <a:pt x="498" y="199"/>
                </a:cubicBezTo>
                <a:cubicBezTo>
                  <a:pt x="503" y="201"/>
                  <a:pt x="503" y="201"/>
                  <a:pt x="503" y="201"/>
                </a:cubicBezTo>
                <a:cubicBezTo>
                  <a:pt x="510" y="201"/>
                  <a:pt x="510" y="201"/>
                  <a:pt x="510" y="201"/>
                </a:cubicBezTo>
                <a:cubicBezTo>
                  <a:pt x="513" y="198"/>
                  <a:pt x="513" y="198"/>
                  <a:pt x="513" y="198"/>
                </a:cubicBezTo>
                <a:cubicBezTo>
                  <a:pt x="513" y="196"/>
                  <a:pt x="513" y="196"/>
                  <a:pt x="513" y="196"/>
                </a:cubicBezTo>
                <a:cubicBezTo>
                  <a:pt x="512" y="193"/>
                  <a:pt x="512" y="193"/>
                  <a:pt x="512" y="193"/>
                </a:cubicBezTo>
                <a:cubicBezTo>
                  <a:pt x="497" y="184"/>
                  <a:pt x="497" y="184"/>
                  <a:pt x="497" y="184"/>
                </a:cubicBezTo>
                <a:cubicBezTo>
                  <a:pt x="502" y="180"/>
                  <a:pt x="502" y="180"/>
                  <a:pt x="502" y="180"/>
                </a:cubicBezTo>
                <a:cubicBezTo>
                  <a:pt x="500" y="178"/>
                  <a:pt x="500" y="178"/>
                  <a:pt x="500" y="178"/>
                </a:cubicBezTo>
                <a:cubicBezTo>
                  <a:pt x="502" y="178"/>
                  <a:pt x="502" y="178"/>
                  <a:pt x="502" y="178"/>
                </a:cubicBezTo>
                <a:cubicBezTo>
                  <a:pt x="504" y="176"/>
                  <a:pt x="504" y="176"/>
                  <a:pt x="504" y="176"/>
                </a:cubicBezTo>
                <a:cubicBezTo>
                  <a:pt x="503" y="176"/>
                  <a:pt x="503" y="176"/>
                  <a:pt x="503" y="176"/>
                </a:cubicBezTo>
                <a:cubicBezTo>
                  <a:pt x="494" y="178"/>
                  <a:pt x="494" y="178"/>
                  <a:pt x="494" y="178"/>
                </a:cubicBezTo>
                <a:cubicBezTo>
                  <a:pt x="492" y="180"/>
                  <a:pt x="492" y="180"/>
                  <a:pt x="492" y="180"/>
                </a:cubicBezTo>
                <a:cubicBezTo>
                  <a:pt x="492" y="179"/>
                  <a:pt x="492" y="179"/>
                  <a:pt x="492" y="179"/>
                </a:cubicBezTo>
                <a:cubicBezTo>
                  <a:pt x="492" y="181"/>
                  <a:pt x="492" y="181"/>
                  <a:pt x="492" y="181"/>
                </a:cubicBezTo>
                <a:cubicBezTo>
                  <a:pt x="489" y="179"/>
                  <a:pt x="489" y="179"/>
                  <a:pt x="489" y="179"/>
                </a:cubicBezTo>
                <a:cubicBezTo>
                  <a:pt x="488" y="180"/>
                  <a:pt x="488" y="180"/>
                  <a:pt x="488" y="180"/>
                </a:cubicBezTo>
                <a:cubicBezTo>
                  <a:pt x="490" y="181"/>
                  <a:pt x="490" y="181"/>
                  <a:pt x="490" y="181"/>
                </a:cubicBezTo>
                <a:cubicBezTo>
                  <a:pt x="492" y="183"/>
                  <a:pt x="492" y="183"/>
                  <a:pt x="492" y="183"/>
                </a:cubicBezTo>
                <a:cubicBezTo>
                  <a:pt x="497" y="183"/>
                  <a:pt x="497" y="183"/>
                  <a:pt x="497" y="183"/>
                </a:cubicBezTo>
                <a:cubicBezTo>
                  <a:pt x="497" y="185"/>
                  <a:pt x="497" y="185"/>
                  <a:pt x="497" y="185"/>
                </a:cubicBezTo>
                <a:cubicBezTo>
                  <a:pt x="494" y="184"/>
                  <a:pt x="494" y="184"/>
                  <a:pt x="494" y="184"/>
                </a:cubicBezTo>
                <a:cubicBezTo>
                  <a:pt x="490" y="187"/>
                  <a:pt x="490" y="187"/>
                  <a:pt x="490" y="187"/>
                </a:cubicBezTo>
                <a:cubicBezTo>
                  <a:pt x="488" y="186"/>
                  <a:pt x="488" y="186"/>
                  <a:pt x="488" y="186"/>
                </a:cubicBezTo>
                <a:cubicBezTo>
                  <a:pt x="487" y="184"/>
                  <a:pt x="487" y="184"/>
                  <a:pt x="487" y="184"/>
                </a:cubicBezTo>
                <a:cubicBezTo>
                  <a:pt x="485" y="183"/>
                  <a:pt x="485" y="183"/>
                  <a:pt x="485" y="183"/>
                </a:cubicBezTo>
                <a:cubicBezTo>
                  <a:pt x="488" y="181"/>
                  <a:pt x="488" y="181"/>
                  <a:pt x="488" y="181"/>
                </a:cubicBezTo>
                <a:cubicBezTo>
                  <a:pt x="482" y="180"/>
                  <a:pt x="482" y="180"/>
                  <a:pt x="482" y="180"/>
                </a:cubicBezTo>
                <a:cubicBezTo>
                  <a:pt x="483" y="179"/>
                  <a:pt x="483" y="179"/>
                  <a:pt x="483" y="179"/>
                </a:cubicBezTo>
                <a:cubicBezTo>
                  <a:pt x="482" y="179"/>
                  <a:pt x="482" y="179"/>
                  <a:pt x="482" y="179"/>
                </a:cubicBezTo>
                <a:cubicBezTo>
                  <a:pt x="483" y="179"/>
                  <a:pt x="483" y="179"/>
                  <a:pt x="483" y="179"/>
                </a:cubicBezTo>
                <a:cubicBezTo>
                  <a:pt x="482" y="178"/>
                  <a:pt x="482" y="178"/>
                  <a:pt x="482" y="178"/>
                </a:cubicBezTo>
                <a:cubicBezTo>
                  <a:pt x="478" y="180"/>
                  <a:pt x="478" y="180"/>
                  <a:pt x="478" y="180"/>
                </a:cubicBezTo>
                <a:cubicBezTo>
                  <a:pt x="477" y="179"/>
                  <a:pt x="477" y="179"/>
                  <a:pt x="477" y="179"/>
                </a:cubicBezTo>
                <a:cubicBezTo>
                  <a:pt x="478" y="181"/>
                  <a:pt x="478" y="181"/>
                  <a:pt x="478" y="181"/>
                </a:cubicBezTo>
                <a:cubicBezTo>
                  <a:pt x="476" y="183"/>
                  <a:pt x="476" y="183"/>
                  <a:pt x="476" y="183"/>
                </a:cubicBezTo>
                <a:cubicBezTo>
                  <a:pt x="476" y="185"/>
                  <a:pt x="476" y="185"/>
                  <a:pt x="476" y="185"/>
                </a:cubicBezTo>
                <a:cubicBezTo>
                  <a:pt x="474" y="187"/>
                  <a:pt x="474" y="187"/>
                  <a:pt x="474" y="187"/>
                </a:cubicBezTo>
                <a:cubicBezTo>
                  <a:pt x="474" y="185"/>
                  <a:pt x="474" y="185"/>
                  <a:pt x="474" y="185"/>
                </a:cubicBezTo>
                <a:cubicBezTo>
                  <a:pt x="474" y="190"/>
                  <a:pt x="474" y="190"/>
                  <a:pt x="474" y="190"/>
                </a:cubicBezTo>
                <a:cubicBezTo>
                  <a:pt x="471" y="195"/>
                  <a:pt x="471" y="195"/>
                  <a:pt x="471" y="195"/>
                </a:cubicBezTo>
                <a:cubicBezTo>
                  <a:pt x="472" y="197"/>
                  <a:pt x="472" y="197"/>
                  <a:pt x="472" y="197"/>
                </a:cubicBezTo>
                <a:cubicBezTo>
                  <a:pt x="473" y="198"/>
                  <a:pt x="473" y="198"/>
                  <a:pt x="473" y="198"/>
                </a:cubicBezTo>
                <a:cubicBezTo>
                  <a:pt x="476" y="200"/>
                  <a:pt x="476" y="200"/>
                  <a:pt x="476" y="200"/>
                </a:cubicBezTo>
                <a:cubicBezTo>
                  <a:pt x="475" y="201"/>
                  <a:pt x="475" y="201"/>
                  <a:pt x="475" y="201"/>
                </a:cubicBezTo>
                <a:cubicBezTo>
                  <a:pt x="471" y="201"/>
                  <a:pt x="471" y="201"/>
                  <a:pt x="471" y="201"/>
                </a:cubicBezTo>
                <a:cubicBezTo>
                  <a:pt x="467" y="204"/>
                  <a:pt x="467" y="204"/>
                  <a:pt x="467" y="204"/>
                </a:cubicBezTo>
                <a:cubicBezTo>
                  <a:pt x="469" y="202"/>
                  <a:pt x="469" y="202"/>
                  <a:pt x="469" y="202"/>
                </a:cubicBezTo>
                <a:cubicBezTo>
                  <a:pt x="467" y="202"/>
                  <a:pt x="467" y="202"/>
                  <a:pt x="467" y="202"/>
                </a:cubicBezTo>
                <a:cubicBezTo>
                  <a:pt x="461" y="201"/>
                  <a:pt x="461" y="201"/>
                  <a:pt x="461" y="201"/>
                </a:cubicBezTo>
                <a:cubicBezTo>
                  <a:pt x="459" y="202"/>
                  <a:pt x="459" y="202"/>
                  <a:pt x="459" y="202"/>
                </a:cubicBezTo>
                <a:cubicBezTo>
                  <a:pt x="461" y="204"/>
                  <a:pt x="461" y="204"/>
                  <a:pt x="461" y="204"/>
                </a:cubicBezTo>
                <a:cubicBezTo>
                  <a:pt x="460" y="203"/>
                  <a:pt x="460" y="203"/>
                  <a:pt x="460" y="203"/>
                </a:cubicBezTo>
                <a:cubicBezTo>
                  <a:pt x="460" y="205"/>
                  <a:pt x="460" y="205"/>
                  <a:pt x="460" y="205"/>
                </a:cubicBezTo>
                <a:cubicBezTo>
                  <a:pt x="459" y="204"/>
                  <a:pt x="459" y="204"/>
                  <a:pt x="459" y="204"/>
                </a:cubicBezTo>
                <a:cubicBezTo>
                  <a:pt x="459" y="205"/>
                  <a:pt x="459" y="205"/>
                  <a:pt x="459" y="205"/>
                </a:cubicBezTo>
                <a:cubicBezTo>
                  <a:pt x="456" y="202"/>
                  <a:pt x="456" y="202"/>
                  <a:pt x="456" y="202"/>
                </a:cubicBezTo>
                <a:cubicBezTo>
                  <a:pt x="456" y="205"/>
                  <a:pt x="456" y="205"/>
                  <a:pt x="456" y="205"/>
                </a:cubicBezTo>
                <a:cubicBezTo>
                  <a:pt x="458" y="208"/>
                  <a:pt x="458" y="208"/>
                  <a:pt x="458" y="208"/>
                </a:cubicBezTo>
                <a:cubicBezTo>
                  <a:pt x="457" y="207"/>
                  <a:pt x="457" y="207"/>
                  <a:pt x="457" y="207"/>
                </a:cubicBezTo>
                <a:cubicBezTo>
                  <a:pt x="458" y="209"/>
                  <a:pt x="458" y="209"/>
                  <a:pt x="458" y="209"/>
                </a:cubicBezTo>
                <a:cubicBezTo>
                  <a:pt x="456" y="209"/>
                  <a:pt x="456" y="209"/>
                  <a:pt x="456" y="209"/>
                </a:cubicBezTo>
                <a:cubicBezTo>
                  <a:pt x="461" y="212"/>
                  <a:pt x="461" y="212"/>
                  <a:pt x="461" y="212"/>
                </a:cubicBezTo>
                <a:cubicBezTo>
                  <a:pt x="461" y="214"/>
                  <a:pt x="461" y="214"/>
                  <a:pt x="461" y="214"/>
                </a:cubicBezTo>
                <a:cubicBezTo>
                  <a:pt x="457" y="211"/>
                  <a:pt x="457" y="211"/>
                  <a:pt x="457" y="211"/>
                </a:cubicBezTo>
                <a:cubicBezTo>
                  <a:pt x="452" y="211"/>
                  <a:pt x="452" y="211"/>
                  <a:pt x="452" y="211"/>
                </a:cubicBezTo>
                <a:cubicBezTo>
                  <a:pt x="451" y="209"/>
                  <a:pt x="451" y="209"/>
                  <a:pt x="451" y="209"/>
                </a:cubicBezTo>
                <a:cubicBezTo>
                  <a:pt x="452" y="209"/>
                  <a:pt x="452" y="209"/>
                  <a:pt x="452" y="209"/>
                </a:cubicBezTo>
                <a:cubicBezTo>
                  <a:pt x="449" y="206"/>
                  <a:pt x="449" y="206"/>
                  <a:pt x="449" y="206"/>
                </a:cubicBezTo>
                <a:cubicBezTo>
                  <a:pt x="446" y="203"/>
                  <a:pt x="446" y="203"/>
                  <a:pt x="446" y="203"/>
                </a:cubicBezTo>
                <a:cubicBezTo>
                  <a:pt x="447" y="198"/>
                  <a:pt x="447" y="198"/>
                  <a:pt x="447" y="198"/>
                </a:cubicBezTo>
                <a:cubicBezTo>
                  <a:pt x="446" y="197"/>
                  <a:pt x="446" y="197"/>
                  <a:pt x="446" y="197"/>
                </a:cubicBezTo>
                <a:cubicBezTo>
                  <a:pt x="439" y="193"/>
                  <a:pt x="439" y="193"/>
                  <a:pt x="439" y="193"/>
                </a:cubicBezTo>
                <a:cubicBezTo>
                  <a:pt x="440" y="193"/>
                  <a:pt x="440" y="193"/>
                  <a:pt x="440" y="193"/>
                </a:cubicBezTo>
                <a:cubicBezTo>
                  <a:pt x="438" y="191"/>
                  <a:pt x="438" y="191"/>
                  <a:pt x="438" y="191"/>
                </a:cubicBezTo>
                <a:cubicBezTo>
                  <a:pt x="436" y="191"/>
                  <a:pt x="436" y="191"/>
                  <a:pt x="436" y="191"/>
                </a:cubicBezTo>
                <a:cubicBezTo>
                  <a:pt x="431" y="184"/>
                  <a:pt x="431" y="184"/>
                  <a:pt x="431" y="184"/>
                </a:cubicBezTo>
                <a:cubicBezTo>
                  <a:pt x="429" y="185"/>
                  <a:pt x="429" y="185"/>
                  <a:pt x="429" y="185"/>
                </a:cubicBezTo>
                <a:cubicBezTo>
                  <a:pt x="429" y="183"/>
                  <a:pt x="429" y="183"/>
                  <a:pt x="429" y="183"/>
                </a:cubicBezTo>
                <a:cubicBezTo>
                  <a:pt x="424" y="183"/>
                  <a:pt x="424" y="183"/>
                  <a:pt x="424" y="183"/>
                </a:cubicBezTo>
                <a:cubicBezTo>
                  <a:pt x="425" y="188"/>
                  <a:pt x="425" y="188"/>
                  <a:pt x="425" y="188"/>
                </a:cubicBezTo>
                <a:cubicBezTo>
                  <a:pt x="428" y="190"/>
                  <a:pt x="428" y="190"/>
                  <a:pt x="428" y="190"/>
                </a:cubicBezTo>
                <a:cubicBezTo>
                  <a:pt x="432" y="196"/>
                  <a:pt x="432" y="196"/>
                  <a:pt x="432" y="196"/>
                </a:cubicBezTo>
                <a:cubicBezTo>
                  <a:pt x="434" y="197"/>
                  <a:pt x="434" y="197"/>
                  <a:pt x="434" y="197"/>
                </a:cubicBezTo>
                <a:cubicBezTo>
                  <a:pt x="436" y="197"/>
                  <a:pt x="436" y="197"/>
                  <a:pt x="436" y="197"/>
                </a:cubicBezTo>
                <a:cubicBezTo>
                  <a:pt x="436" y="199"/>
                  <a:pt x="436" y="199"/>
                  <a:pt x="436" y="199"/>
                </a:cubicBezTo>
                <a:cubicBezTo>
                  <a:pt x="442" y="202"/>
                  <a:pt x="442" y="202"/>
                  <a:pt x="442" y="202"/>
                </a:cubicBezTo>
                <a:cubicBezTo>
                  <a:pt x="443" y="204"/>
                  <a:pt x="443" y="204"/>
                  <a:pt x="443" y="204"/>
                </a:cubicBezTo>
                <a:cubicBezTo>
                  <a:pt x="443" y="205"/>
                  <a:pt x="443" y="205"/>
                  <a:pt x="443" y="205"/>
                </a:cubicBezTo>
                <a:cubicBezTo>
                  <a:pt x="443" y="205"/>
                  <a:pt x="443" y="205"/>
                  <a:pt x="443" y="205"/>
                </a:cubicBezTo>
                <a:cubicBezTo>
                  <a:pt x="440" y="202"/>
                  <a:pt x="440" y="202"/>
                  <a:pt x="440" y="202"/>
                </a:cubicBezTo>
                <a:cubicBezTo>
                  <a:pt x="438" y="203"/>
                  <a:pt x="438" y="203"/>
                  <a:pt x="438" y="203"/>
                </a:cubicBezTo>
                <a:cubicBezTo>
                  <a:pt x="438" y="206"/>
                  <a:pt x="438" y="206"/>
                  <a:pt x="438" y="206"/>
                </a:cubicBezTo>
                <a:cubicBezTo>
                  <a:pt x="439" y="207"/>
                  <a:pt x="439" y="207"/>
                  <a:pt x="439" y="207"/>
                </a:cubicBezTo>
                <a:cubicBezTo>
                  <a:pt x="440" y="208"/>
                  <a:pt x="440" y="208"/>
                  <a:pt x="440" y="208"/>
                </a:cubicBezTo>
                <a:cubicBezTo>
                  <a:pt x="436" y="213"/>
                  <a:pt x="436" y="213"/>
                  <a:pt x="436" y="213"/>
                </a:cubicBezTo>
                <a:cubicBezTo>
                  <a:pt x="435" y="212"/>
                  <a:pt x="435" y="212"/>
                  <a:pt x="435" y="212"/>
                </a:cubicBezTo>
                <a:cubicBezTo>
                  <a:pt x="437" y="209"/>
                  <a:pt x="437" y="209"/>
                  <a:pt x="437" y="209"/>
                </a:cubicBezTo>
                <a:cubicBezTo>
                  <a:pt x="435" y="204"/>
                  <a:pt x="435" y="204"/>
                  <a:pt x="435" y="204"/>
                </a:cubicBezTo>
                <a:cubicBezTo>
                  <a:pt x="421" y="195"/>
                  <a:pt x="421" y="195"/>
                  <a:pt x="421" y="195"/>
                </a:cubicBezTo>
                <a:cubicBezTo>
                  <a:pt x="418" y="189"/>
                  <a:pt x="418" y="189"/>
                  <a:pt x="418" y="189"/>
                </a:cubicBezTo>
                <a:cubicBezTo>
                  <a:pt x="414" y="187"/>
                  <a:pt x="414" y="187"/>
                  <a:pt x="414" y="187"/>
                </a:cubicBezTo>
                <a:cubicBezTo>
                  <a:pt x="411" y="189"/>
                  <a:pt x="411" y="189"/>
                  <a:pt x="411" y="189"/>
                </a:cubicBezTo>
                <a:cubicBezTo>
                  <a:pt x="406" y="192"/>
                  <a:pt x="406" y="192"/>
                  <a:pt x="406" y="192"/>
                </a:cubicBezTo>
                <a:cubicBezTo>
                  <a:pt x="403" y="191"/>
                  <a:pt x="403" y="191"/>
                  <a:pt x="403" y="191"/>
                </a:cubicBezTo>
                <a:cubicBezTo>
                  <a:pt x="400" y="191"/>
                  <a:pt x="400" y="191"/>
                  <a:pt x="400" y="191"/>
                </a:cubicBezTo>
                <a:cubicBezTo>
                  <a:pt x="398" y="192"/>
                  <a:pt x="398" y="192"/>
                  <a:pt x="398" y="192"/>
                </a:cubicBezTo>
                <a:cubicBezTo>
                  <a:pt x="397" y="195"/>
                  <a:pt x="397" y="195"/>
                  <a:pt x="397" y="195"/>
                </a:cubicBezTo>
                <a:cubicBezTo>
                  <a:pt x="397" y="198"/>
                  <a:pt x="397" y="198"/>
                  <a:pt x="397" y="198"/>
                </a:cubicBezTo>
                <a:cubicBezTo>
                  <a:pt x="390" y="202"/>
                  <a:pt x="390" y="202"/>
                  <a:pt x="390" y="202"/>
                </a:cubicBezTo>
                <a:cubicBezTo>
                  <a:pt x="387" y="207"/>
                  <a:pt x="387" y="207"/>
                  <a:pt x="387" y="207"/>
                </a:cubicBezTo>
                <a:cubicBezTo>
                  <a:pt x="388" y="210"/>
                  <a:pt x="388" y="210"/>
                  <a:pt x="388" y="210"/>
                </a:cubicBezTo>
                <a:cubicBezTo>
                  <a:pt x="381" y="218"/>
                  <a:pt x="381" y="218"/>
                  <a:pt x="381" y="218"/>
                </a:cubicBezTo>
                <a:cubicBezTo>
                  <a:pt x="374" y="218"/>
                  <a:pt x="374" y="218"/>
                  <a:pt x="374" y="218"/>
                </a:cubicBezTo>
                <a:cubicBezTo>
                  <a:pt x="370" y="220"/>
                  <a:pt x="370" y="220"/>
                  <a:pt x="370" y="220"/>
                </a:cubicBezTo>
                <a:cubicBezTo>
                  <a:pt x="367" y="216"/>
                  <a:pt x="367" y="216"/>
                  <a:pt x="367" y="216"/>
                </a:cubicBezTo>
                <a:cubicBezTo>
                  <a:pt x="364" y="216"/>
                  <a:pt x="364" y="216"/>
                  <a:pt x="364" y="216"/>
                </a:cubicBezTo>
                <a:cubicBezTo>
                  <a:pt x="360" y="217"/>
                  <a:pt x="360" y="217"/>
                  <a:pt x="360" y="217"/>
                </a:cubicBezTo>
                <a:cubicBezTo>
                  <a:pt x="361" y="211"/>
                  <a:pt x="361" y="211"/>
                  <a:pt x="361" y="211"/>
                </a:cubicBezTo>
                <a:cubicBezTo>
                  <a:pt x="359" y="210"/>
                  <a:pt x="359" y="210"/>
                  <a:pt x="359" y="210"/>
                </a:cubicBezTo>
                <a:cubicBezTo>
                  <a:pt x="362" y="201"/>
                  <a:pt x="362" y="201"/>
                  <a:pt x="362" y="201"/>
                </a:cubicBezTo>
                <a:cubicBezTo>
                  <a:pt x="361" y="198"/>
                  <a:pt x="361" y="198"/>
                  <a:pt x="361" y="198"/>
                </a:cubicBezTo>
                <a:cubicBezTo>
                  <a:pt x="362" y="196"/>
                  <a:pt x="362" y="196"/>
                  <a:pt x="362" y="196"/>
                </a:cubicBezTo>
                <a:cubicBezTo>
                  <a:pt x="360" y="193"/>
                  <a:pt x="360" y="193"/>
                  <a:pt x="360" y="193"/>
                </a:cubicBezTo>
                <a:cubicBezTo>
                  <a:pt x="364" y="190"/>
                  <a:pt x="364" y="190"/>
                  <a:pt x="364" y="190"/>
                </a:cubicBezTo>
                <a:cubicBezTo>
                  <a:pt x="383" y="191"/>
                  <a:pt x="383" y="191"/>
                  <a:pt x="383" y="191"/>
                </a:cubicBezTo>
                <a:cubicBezTo>
                  <a:pt x="384" y="190"/>
                  <a:pt x="384" y="190"/>
                  <a:pt x="384" y="190"/>
                </a:cubicBezTo>
                <a:cubicBezTo>
                  <a:pt x="386" y="183"/>
                  <a:pt x="386" y="183"/>
                  <a:pt x="386" y="183"/>
                </a:cubicBezTo>
                <a:cubicBezTo>
                  <a:pt x="387" y="184"/>
                  <a:pt x="387" y="184"/>
                  <a:pt x="387" y="184"/>
                </a:cubicBezTo>
                <a:cubicBezTo>
                  <a:pt x="385" y="180"/>
                  <a:pt x="385" y="180"/>
                  <a:pt x="385" y="180"/>
                </a:cubicBezTo>
                <a:cubicBezTo>
                  <a:pt x="383" y="178"/>
                  <a:pt x="383" y="178"/>
                  <a:pt x="383" y="178"/>
                </a:cubicBezTo>
                <a:cubicBezTo>
                  <a:pt x="383" y="176"/>
                  <a:pt x="383" y="176"/>
                  <a:pt x="383" y="176"/>
                </a:cubicBezTo>
                <a:cubicBezTo>
                  <a:pt x="384" y="176"/>
                  <a:pt x="384" y="176"/>
                  <a:pt x="384" y="176"/>
                </a:cubicBezTo>
                <a:cubicBezTo>
                  <a:pt x="376" y="174"/>
                  <a:pt x="376" y="174"/>
                  <a:pt x="376" y="174"/>
                </a:cubicBezTo>
                <a:cubicBezTo>
                  <a:pt x="376" y="171"/>
                  <a:pt x="376" y="171"/>
                  <a:pt x="376" y="171"/>
                </a:cubicBezTo>
                <a:cubicBezTo>
                  <a:pt x="379" y="170"/>
                  <a:pt x="379" y="170"/>
                  <a:pt x="379" y="170"/>
                </a:cubicBezTo>
                <a:cubicBezTo>
                  <a:pt x="385" y="171"/>
                  <a:pt x="385" y="171"/>
                  <a:pt x="385" y="171"/>
                </a:cubicBezTo>
                <a:cubicBezTo>
                  <a:pt x="384" y="166"/>
                  <a:pt x="384" y="166"/>
                  <a:pt x="384" y="166"/>
                </a:cubicBezTo>
                <a:cubicBezTo>
                  <a:pt x="386" y="168"/>
                  <a:pt x="386" y="168"/>
                  <a:pt x="386" y="168"/>
                </a:cubicBezTo>
                <a:cubicBezTo>
                  <a:pt x="391" y="168"/>
                  <a:pt x="391" y="168"/>
                  <a:pt x="391" y="168"/>
                </a:cubicBezTo>
                <a:cubicBezTo>
                  <a:pt x="390" y="166"/>
                  <a:pt x="390" y="166"/>
                  <a:pt x="390" y="166"/>
                </a:cubicBezTo>
                <a:cubicBezTo>
                  <a:pt x="394" y="165"/>
                  <a:pt x="394" y="165"/>
                  <a:pt x="394" y="165"/>
                </a:cubicBezTo>
                <a:cubicBezTo>
                  <a:pt x="395" y="162"/>
                  <a:pt x="395" y="162"/>
                  <a:pt x="395" y="162"/>
                </a:cubicBezTo>
                <a:cubicBezTo>
                  <a:pt x="397" y="161"/>
                  <a:pt x="397" y="161"/>
                  <a:pt x="397" y="161"/>
                </a:cubicBezTo>
                <a:cubicBezTo>
                  <a:pt x="400" y="160"/>
                  <a:pt x="400" y="160"/>
                  <a:pt x="400" y="160"/>
                </a:cubicBezTo>
                <a:cubicBezTo>
                  <a:pt x="404" y="159"/>
                  <a:pt x="404" y="159"/>
                  <a:pt x="404" y="159"/>
                </a:cubicBezTo>
                <a:cubicBezTo>
                  <a:pt x="401" y="158"/>
                  <a:pt x="401" y="158"/>
                  <a:pt x="401" y="158"/>
                </a:cubicBezTo>
                <a:cubicBezTo>
                  <a:pt x="404" y="154"/>
                  <a:pt x="404" y="154"/>
                  <a:pt x="404" y="154"/>
                </a:cubicBezTo>
                <a:cubicBezTo>
                  <a:pt x="404" y="156"/>
                  <a:pt x="404" y="156"/>
                  <a:pt x="404" y="156"/>
                </a:cubicBezTo>
                <a:cubicBezTo>
                  <a:pt x="405" y="156"/>
                  <a:pt x="405" y="156"/>
                  <a:pt x="405" y="156"/>
                </a:cubicBezTo>
                <a:cubicBezTo>
                  <a:pt x="405" y="153"/>
                  <a:pt x="405" y="153"/>
                  <a:pt x="405" y="153"/>
                </a:cubicBezTo>
                <a:cubicBezTo>
                  <a:pt x="410" y="153"/>
                  <a:pt x="410" y="153"/>
                  <a:pt x="410" y="153"/>
                </a:cubicBezTo>
                <a:cubicBezTo>
                  <a:pt x="411" y="153"/>
                  <a:pt x="411" y="153"/>
                  <a:pt x="411" y="153"/>
                </a:cubicBezTo>
                <a:cubicBezTo>
                  <a:pt x="410" y="152"/>
                  <a:pt x="410" y="152"/>
                  <a:pt x="410" y="152"/>
                </a:cubicBezTo>
                <a:cubicBezTo>
                  <a:pt x="412" y="151"/>
                  <a:pt x="412" y="151"/>
                  <a:pt x="412" y="151"/>
                </a:cubicBezTo>
                <a:cubicBezTo>
                  <a:pt x="414" y="152"/>
                  <a:pt x="414" y="152"/>
                  <a:pt x="414" y="152"/>
                </a:cubicBezTo>
                <a:cubicBezTo>
                  <a:pt x="414" y="151"/>
                  <a:pt x="414" y="151"/>
                  <a:pt x="414" y="151"/>
                </a:cubicBezTo>
                <a:cubicBezTo>
                  <a:pt x="415" y="150"/>
                  <a:pt x="415" y="150"/>
                  <a:pt x="415" y="150"/>
                </a:cubicBezTo>
                <a:cubicBezTo>
                  <a:pt x="414" y="149"/>
                  <a:pt x="414" y="149"/>
                  <a:pt x="414" y="149"/>
                </a:cubicBezTo>
                <a:cubicBezTo>
                  <a:pt x="415" y="148"/>
                  <a:pt x="415" y="148"/>
                  <a:pt x="415" y="148"/>
                </a:cubicBezTo>
                <a:cubicBezTo>
                  <a:pt x="414" y="146"/>
                  <a:pt x="414" y="146"/>
                  <a:pt x="414" y="146"/>
                </a:cubicBezTo>
                <a:cubicBezTo>
                  <a:pt x="414" y="145"/>
                  <a:pt x="414" y="145"/>
                  <a:pt x="414" y="145"/>
                </a:cubicBezTo>
                <a:cubicBezTo>
                  <a:pt x="413" y="144"/>
                  <a:pt x="413" y="144"/>
                  <a:pt x="413" y="144"/>
                </a:cubicBezTo>
                <a:cubicBezTo>
                  <a:pt x="413" y="139"/>
                  <a:pt x="413" y="139"/>
                  <a:pt x="413" y="139"/>
                </a:cubicBezTo>
                <a:cubicBezTo>
                  <a:pt x="419" y="136"/>
                  <a:pt x="419" y="136"/>
                  <a:pt x="419" y="136"/>
                </a:cubicBezTo>
                <a:cubicBezTo>
                  <a:pt x="418" y="140"/>
                  <a:pt x="418" y="140"/>
                  <a:pt x="418" y="140"/>
                </a:cubicBezTo>
                <a:cubicBezTo>
                  <a:pt x="420" y="141"/>
                  <a:pt x="420" y="141"/>
                  <a:pt x="420" y="141"/>
                </a:cubicBezTo>
                <a:cubicBezTo>
                  <a:pt x="417" y="143"/>
                  <a:pt x="417" y="143"/>
                  <a:pt x="417" y="143"/>
                </a:cubicBezTo>
                <a:cubicBezTo>
                  <a:pt x="417" y="146"/>
                  <a:pt x="417" y="146"/>
                  <a:pt x="417" y="146"/>
                </a:cubicBezTo>
                <a:cubicBezTo>
                  <a:pt x="418" y="148"/>
                  <a:pt x="418" y="148"/>
                  <a:pt x="418" y="148"/>
                </a:cubicBezTo>
                <a:cubicBezTo>
                  <a:pt x="421" y="149"/>
                  <a:pt x="421" y="149"/>
                  <a:pt x="421" y="149"/>
                </a:cubicBezTo>
                <a:cubicBezTo>
                  <a:pt x="420" y="150"/>
                  <a:pt x="420" y="150"/>
                  <a:pt x="420" y="150"/>
                </a:cubicBezTo>
                <a:cubicBezTo>
                  <a:pt x="425" y="148"/>
                  <a:pt x="425" y="148"/>
                  <a:pt x="425" y="148"/>
                </a:cubicBezTo>
                <a:cubicBezTo>
                  <a:pt x="424" y="149"/>
                  <a:pt x="424" y="149"/>
                  <a:pt x="424" y="149"/>
                </a:cubicBezTo>
                <a:cubicBezTo>
                  <a:pt x="426" y="148"/>
                  <a:pt x="426" y="148"/>
                  <a:pt x="426" y="148"/>
                </a:cubicBezTo>
                <a:cubicBezTo>
                  <a:pt x="429" y="151"/>
                  <a:pt x="429" y="151"/>
                  <a:pt x="429" y="151"/>
                </a:cubicBezTo>
                <a:cubicBezTo>
                  <a:pt x="438" y="147"/>
                  <a:pt x="438" y="147"/>
                  <a:pt x="438" y="147"/>
                </a:cubicBezTo>
                <a:cubicBezTo>
                  <a:pt x="442" y="147"/>
                  <a:pt x="442" y="147"/>
                  <a:pt x="442" y="147"/>
                </a:cubicBezTo>
                <a:cubicBezTo>
                  <a:pt x="442" y="149"/>
                  <a:pt x="442" y="149"/>
                  <a:pt x="442" y="149"/>
                </a:cubicBezTo>
                <a:cubicBezTo>
                  <a:pt x="445" y="148"/>
                  <a:pt x="445" y="148"/>
                  <a:pt x="445" y="148"/>
                </a:cubicBezTo>
                <a:cubicBezTo>
                  <a:pt x="448" y="143"/>
                  <a:pt x="448" y="143"/>
                  <a:pt x="448" y="143"/>
                </a:cubicBezTo>
                <a:cubicBezTo>
                  <a:pt x="447" y="146"/>
                  <a:pt x="447" y="146"/>
                  <a:pt x="447" y="146"/>
                </a:cubicBezTo>
                <a:cubicBezTo>
                  <a:pt x="449" y="146"/>
                  <a:pt x="449" y="146"/>
                  <a:pt x="449" y="146"/>
                </a:cubicBezTo>
                <a:cubicBezTo>
                  <a:pt x="448" y="139"/>
                  <a:pt x="448" y="139"/>
                  <a:pt x="448" y="139"/>
                </a:cubicBezTo>
                <a:cubicBezTo>
                  <a:pt x="450" y="136"/>
                  <a:pt x="450" y="136"/>
                  <a:pt x="450" y="136"/>
                </a:cubicBezTo>
                <a:cubicBezTo>
                  <a:pt x="452" y="136"/>
                  <a:pt x="452" y="136"/>
                  <a:pt x="452" y="136"/>
                </a:cubicBezTo>
                <a:cubicBezTo>
                  <a:pt x="456" y="139"/>
                  <a:pt x="456" y="139"/>
                  <a:pt x="456" y="139"/>
                </a:cubicBezTo>
                <a:cubicBezTo>
                  <a:pt x="457" y="133"/>
                  <a:pt x="457" y="133"/>
                  <a:pt x="457" y="133"/>
                </a:cubicBezTo>
                <a:cubicBezTo>
                  <a:pt x="455" y="133"/>
                  <a:pt x="455" y="133"/>
                  <a:pt x="455" y="133"/>
                </a:cubicBezTo>
                <a:cubicBezTo>
                  <a:pt x="454" y="130"/>
                  <a:pt x="454" y="130"/>
                  <a:pt x="454" y="130"/>
                </a:cubicBezTo>
                <a:cubicBezTo>
                  <a:pt x="460" y="128"/>
                  <a:pt x="460" y="128"/>
                  <a:pt x="460" y="128"/>
                </a:cubicBezTo>
                <a:cubicBezTo>
                  <a:pt x="465" y="129"/>
                  <a:pt x="465" y="129"/>
                  <a:pt x="465" y="129"/>
                </a:cubicBezTo>
                <a:cubicBezTo>
                  <a:pt x="466" y="128"/>
                  <a:pt x="466" y="128"/>
                  <a:pt x="466" y="128"/>
                </a:cubicBezTo>
                <a:cubicBezTo>
                  <a:pt x="472" y="127"/>
                  <a:pt x="472" y="127"/>
                  <a:pt x="472" y="127"/>
                </a:cubicBezTo>
                <a:cubicBezTo>
                  <a:pt x="467" y="126"/>
                  <a:pt x="467" y="126"/>
                  <a:pt x="467" y="126"/>
                </a:cubicBezTo>
                <a:cubicBezTo>
                  <a:pt x="467" y="125"/>
                  <a:pt x="467" y="125"/>
                  <a:pt x="467" y="125"/>
                </a:cubicBezTo>
                <a:cubicBezTo>
                  <a:pt x="465" y="125"/>
                  <a:pt x="465" y="125"/>
                  <a:pt x="465" y="125"/>
                </a:cubicBezTo>
                <a:cubicBezTo>
                  <a:pt x="452" y="128"/>
                  <a:pt x="452" y="128"/>
                  <a:pt x="452" y="128"/>
                </a:cubicBezTo>
                <a:cubicBezTo>
                  <a:pt x="453" y="127"/>
                  <a:pt x="453" y="127"/>
                  <a:pt x="453" y="127"/>
                </a:cubicBezTo>
                <a:cubicBezTo>
                  <a:pt x="452" y="126"/>
                  <a:pt x="452" y="126"/>
                  <a:pt x="452" y="126"/>
                </a:cubicBezTo>
                <a:cubicBezTo>
                  <a:pt x="448" y="125"/>
                  <a:pt x="448" y="125"/>
                  <a:pt x="448" y="125"/>
                </a:cubicBezTo>
                <a:cubicBezTo>
                  <a:pt x="448" y="122"/>
                  <a:pt x="448" y="122"/>
                  <a:pt x="448" y="122"/>
                </a:cubicBezTo>
                <a:cubicBezTo>
                  <a:pt x="447" y="118"/>
                  <a:pt x="447" y="118"/>
                  <a:pt x="447" y="118"/>
                </a:cubicBezTo>
                <a:cubicBezTo>
                  <a:pt x="448" y="116"/>
                  <a:pt x="448" y="116"/>
                  <a:pt x="448" y="116"/>
                </a:cubicBezTo>
                <a:cubicBezTo>
                  <a:pt x="455" y="110"/>
                  <a:pt x="455" y="110"/>
                  <a:pt x="455" y="110"/>
                </a:cubicBezTo>
                <a:cubicBezTo>
                  <a:pt x="457" y="109"/>
                  <a:pt x="457" y="109"/>
                  <a:pt x="457" y="109"/>
                </a:cubicBezTo>
                <a:cubicBezTo>
                  <a:pt x="456" y="108"/>
                  <a:pt x="456" y="108"/>
                  <a:pt x="456" y="108"/>
                </a:cubicBezTo>
                <a:cubicBezTo>
                  <a:pt x="453" y="106"/>
                  <a:pt x="453" y="106"/>
                  <a:pt x="453" y="106"/>
                </a:cubicBezTo>
                <a:cubicBezTo>
                  <a:pt x="448" y="107"/>
                  <a:pt x="448" y="107"/>
                  <a:pt x="448" y="107"/>
                </a:cubicBezTo>
                <a:cubicBezTo>
                  <a:pt x="448" y="107"/>
                  <a:pt x="448" y="107"/>
                  <a:pt x="448" y="107"/>
                </a:cubicBezTo>
                <a:cubicBezTo>
                  <a:pt x="447" y="108"/>
                  <a:pt x="447" y="108"/>
                  <a:pt x="447" y="108"/>
                </a:cubicBezTo>
                <a:cubicBezTo>
                  <a:pt x="446" y="110"/>
                  <a:pt x="446" y="110"/>
                  <a:pt x="446" y="110"/>
                </a:cubicBezTo>
                <a:cubicBezTo>
                  <a:pt x="447" y="111"/>
                  <a:pt x="447" y="111"/>
                  <a:pt x="447" y="111"/>
                </a:cubicBezTo>
                <a:cubicBezTo>
                  <a:pt x="439" y="116"/>
                  <a:pt x="439" y="116"/>
                  <a:pt x="439" y="116"/>
                </a:cubicBezTo>
                <a:cubicBezTo>
                  <a:pt x="437" y="118"/>
                  <a:pt x="437" y="118"/>
                  <a:pt x="437" y="118"/>
                </a:cubicBezTo>
                <a:cubicBezTo>
                  <a:pt x="437" y="126"/>
                  <a:pt x="437" y="126"/>
                  <a:pt x="437" y="126"/>
                </a:cubicBezTo>
                <a:cubicBezTo>
                  <a:pt x="438" y="125"/>
                  <a:pt x="438" y="125"/>
                  <a:pt x="438" y="125"/>
                </a:cubicBezTo>
                <a:cubicBezTo>
                  <a:pt x="441" y="128"/>
                  <a:pt x="441" y="128"/>
                  <a:pt x="441" y="128"/>
                </a:cubicBezTo>
                <a:cubicBezTo>
                  <a:pt x="439" y="129"/>
                  <a:pt x="439" y="129"/>
                  <a:pt x="439" y="129"/>
                </a:cubicBezTo>
                <a:cubicBezTo>
                  <a:pt x="441" y="130"/>
                  <a:pt x="441" y="130"/>
                  <a:pt x="441" y="130"/>
                </a:cubicBezTo>
                <a:cubicBezTo>
                  <a:pt x="434" y="132"/>
                  <a:pt x="434" y="132"/>
                  <a:pt x="434" y="132"/>
                </a:cubicBezTo>
                <a:cubicBezTo>
                  <a:pt x="436" y="133"/>
                  <a:pt x="436" y="133"/>
                  <a:pt x="436" y="133"/>
                </a:cubicBezTo>
                <a:cubicBezTo>
                  <a:pt x="435" y="133"/>
                  <a:pt x="435" y="133"/>
                  <a:pt x="435" y="133"/>
                </a:cubicBezTo>
                <a:cubicBezTo>
                  <a:pt x="436" y="133"/>
                  <a:pt x="436" y="133"/>
                  <a:pt x="436" y="133"/>
                </a:cubicBezTo>
                <a:cubicBezTo>
                  <a:pt x="436" y="137"/>
                  <a:pt x="436" y="137"/>
                  <a:pt x="436" y="137"/>
                </a:cubicBezTo>
                <a:cubicBezTo>
                  <a:pt x="434" y="142"/>
                  <a:pt x="434" y="142"/>
                  <a:pt x="434" y="142"/>
                </a:cubicBezTo>
                <a:cubicBezTo>
                  <a:pt x="430" y="142"/>
                  <a:pt x="430" y="142"/>
                  <a:pt x="430" y="142"/>
                </a:cubicBezTo>
                <a:cubicBezTo>
                  <a:pt x="429" y="145"/>
                  <a:pt x="429" y="145"/>
                  <a:pt x="429" y="145"/>
                </a:cubicBezTo>
                <a:cubicBezTo>
                  <a:pt x="426" y="144"/>
                  <a:pt x="426" y="144"/>
                  <a:pt x="426" y="144"/>
                </a:cubicBezTo>
                <a:cubicBezTo>
                  <a:pt x="426" y="144"/>
                  <a:pt x="426" y="144"/>
                  <a:pt x="426" y="144"/>
                </a:cubicBezTo>
                <a:cubicBezTo>
                  <a:pt x="425" y="141"/>
                  <a:pt x="425" y="141"/>
                  <a:pt x="425" y="141"/>
                </a:cubicBezTo>
                <a:cubicBezTo>
                  <a:pt x="426" y="140"/>
                  <a:pt x="426" y="140"/>
                  <a:pt x="426" y="140"/>
                </a:cubicBezTo>
                <a:cubicBezTo>
                  <a:pt x="423" y="137"/>
                  <a:pt x="423" y="137"/>
                  <a:pt x="423" y="137"/>
                </a:cubicBezTo>
                <a:cubicBezTo>
                  <a:pt x="423" y="135"/>
                  <a:pt x="423" y="135"/>
                  <a:pt x="423" y="135"/>
                </a:cubicBezTo>
                <a:cubicBezTo>
                  <a:pt x="421" y="133"/>
                  <a:pt x="421" y="133"/>
                  <a:pt x="421" y="133"/>
                </a:cubicBezTo>
                <a:cubicBezTo>
                  <a:pt x="421" y="131"/>
                  <a:pt x="421" y="131"/>
                  <a:pt x="421" y="131"/>
                </a:cubicBezTo>
                <a:cubicBezTo>
                  <a:pt x="420" y="130"/>
                  <a:pt x="420" y="130"/>
                  <a:pt x="420" y="130"/>
                </a:cubicBezTo>
                <a:cubicBezTo>
                  <a:pt x="420" y="128"/>
                  <a:pt x="420" y="128"/>
                  <a:pt x="420" y="128"/>
                </a:cubicBezTo>
                <a:cubicBezTo>
                  <a:pt x="419" y="129"/>
                  <a:pt x="419" y="129"/>
                  <a:pt x="419" y="129"/>
                </a:cubicBezTo>
                <a:cubicBezTo>
                  <a:pt x="419" y="128"/>
                  <a:pt x="419" y="128"/>
                  <a:pt x="419" y="128"/>
                </a:cubicBezTo>
                <a:cubicBezTo>
                  <a:pt x="419" y="131"/>
                  <a:pt x="419" y="131"/>
                  <a:pt x="419" y="131"/>
                </a:cubicBezTo>
                <a:cubicBezTo>
                  <a:pt x="417" y="131"/>
                  <a:pt x="417" y="131"/>
                  <a:pt x="417" y="131"/>
                </a:cubicBezTo>
                <a:cubicBezTo>
                  <a:pt x="412" y="135"/>
                  <a:pt x="412" y="135"/>
                  <a:pt x="412" y="135"/>
                </a:cubicBezTo>
                <a:cubicBezTo>
                  <a:pt x="409" y="134"/>
                  <a:pt x="409" y="134"/>
                  <a:pt x="409" y="134"/>
                </a:cubicBezTo>
                <a:cubicBezTo>
                  <a:pt x="409" y="133"/>
                  <a:pt x="409" y="133"/>
                  <a:pt x="409" y="133"/>
                </a:cubicBezTo>
                <a:cubicBezTo>
                  <a:pt x="406" y="132"/>
                  <a:pt x="406" y="132"/>
                  <a:pt x="406" y="132"/>
                </a:cubicBezTo>
                <a:cubicBezTo>
                  <a:pt x="408" y="129"/>
                  <a:pt x="408" y="129"/>
                  <a:pt x="408" y="129"/>
                </a:cubicBezTo>
                <a:cubicBezTo>
                  <a:pt x="405" y="129"/>
                  <a:pt x="405" y="129"/>
                  <a:pt x="405" y="129"/>
                </a:cubicBezTo>
                <a:cubicBezTo>
                  <a:pt x="408" y="128"/>
                  <a:pt x="408" y="128"/>
                  <a:pt x="408" y="128"/>
                </a:cubicBezTo>
                <a:cubicBezTo>
                  <a:pt x="407" y="128"/>
                  <a:pt x="407" y="128"/>
                  <a:pt x="407" y="128"/>
                </a:cubicBezTo>
                <a:cubicBezTo>
                  <a:pt x="410" y="125"/>
                  <a:pt x="410" y="125"/>
                  <a:pt x="410" y="125"/>
                </a:cubicBezTo>
                <a:cubicBezTo>
                  <a:pt x="408" y="125"/>
                  <a:pt x="408" y="125"/>
                  <a:pt x="408" y="125"/>
                </a:cubicBezTo>
                <a:cubicBezTo>
                  <a:pt x="406" y="128"/>
                  <a:pt x="406" y="128"/>
                  <a:pt x="406" y="128"/>
                </a:cubicBezTo>
                <a:cubicBezTo>
                  <a:pt x="406" y="126"/>
                  <a:pt x="406" y="126"/>
                  <a:pt x="406" y="126"/>
                </a:cubicBezTo>
                <a:cubicBezTo>
                  <a:pt x="405" y="126"/>
                  <a:pt x="405" y="126"/>
                  <a:pt x="405" y="126"/>
                </a:cubicBezTo>
                <a:cubicBezTo>
                  <a:pt x="407" y="125"/>
                  <a:pt x="407" y="125"/>
                  <a:pt x="407" y="125"/>
                </a:cubicBezTo>
                <a:cubicBezTo>
                  <a:pt x="406" y="125"/>
                  <a:pt x="406" y="125"/>
                  <a:pt x="406" y="125"/>
                </a:cubicBezTo>
                <a:cubicBezTo>
                  <a:pt x="405" y="124"/>
                  <a:pt x="405" y="124"/>
                  <a:pt x="405" y="124"/>
                </a:cubicBezTo>
                <a:cubicBezTo>
                  <a:pt x="410" y="124"/>
                  <a:pt x="410" y="124"/>
                  <a:pt x="410" y="124"/>
                </a:cubicBezTo>
                <a:cubicBezTo>
                  <a:pt x="412" y="123"/>
                  <a:pt x="412" y="123"/>
                  <a:pt x="412" y="123"/>
                </a:cubicBezTo>
                <a:cubicBezTo>
                  <a:pt x="411" y="123"/>
                  <a:pt x="411" y="123"/>
                  <a:pt x="411" y="123"/>
                </a:cubicBezTo>
                <a:cubicBezTo>
                  <a:pt x="412" y="122"/>
                  <a:pt x="412" y="122"/>
                  <a:pt x="412" y="122"/>
                </a:cubicBezTo>
                <a:cubicBezTo>
                  <a:pt x="410" y="123"/>
                  <a:pt x="410" y="123"/>
                  <a:pt x="410" y="123"/>
                </a:cubicBezTo>
                <a:cubicBezTo>
                  <a:pt x="409" y="122"/>
                  <a:pt x="409" y="122"/>
                  <a:pt x="409" y="122"/>
                </a:cubicBezTo>
                <a:cubicBezTo>
                  <a:pt x="405" y="123"/>
                  <a:pt x="405" y="123"/>
                  <a:pt x="405" y="123"/>
                </a:cubicBezTo>
                <a:cubicBezTo>
                  <a:pt x="406" y="121"/>
                  <a:pt x="406" y="121"/>
                  <a:pt x="406" y="121"/>
                </a:cubicBezTo>
                <a:cubicBezTo>
                  <a:pt x="405" y="121"/>
                  <a:pt x="405" y="121"/>
                  <a:pt x="405" y="121"/>
                </a:cubicBezTo>
                <a:cubicBezTo>
                  <a:pt x="409" y="120"/>
                  <a:pt x="409" y="120"/>
                  <a:pt x="409" y="120"/>
                </a:cubicBezTo>
                <a:cubicBezTo>
                  <a:pt x="406" y="119"/>
                  <a:pt x="406" y="119"/>
                  <a:pt x="406" y="119"/>
                </a:cubicBezTo>
                <a:cubicBezTo>
                  <a:pt x="409" y="119"/>
                  <a:pt x="409" y="119"/>
                  <a:pt x="409" y="119"/>
                </a:cubicBezTo>
                <a:cubicBezTo>
                  <a:pt x="409" y="118"/>
                  <a:pt x="409" y="118"/>
                  <a:pt x="409" y="118"/>
                </a:cubicBezTo>
                <a:cubicBezTo>
                  <a:pt x="412" y="118"/>
                  <a:pt x="412" y="118"/>
                  <a:pt x="412" y="118"/>
                </a:cubicBezTo>
                <a:cubicBezTo>
                  <a:pt x="410" y="117"/>
                  <a:pt x="410" y="117"/>
                  <a:pt x="410" y="117"/>
                </a:cubicBezTo>
                <a:cubicBezTo>
                  <a:pt x="412" y="116"/>
                  <a:pt x="412" y="116"/>
                  <a:pt x="412" y="116"/>
                </a:cubicBezTo>
                <a:cubicBezTo>
                  <a:pt x="419" y="114"/>
                  <a:pt x="419" y="114"/>
                  <a:pt x="419" y="114"/>
                </a:cubicBezTo>
                <a:cubicBezTo>
                  <a:pt x="417" y="113"/>
                  <a:pt x="417" y="113"/>
                  <a:pt x="417" y="113"/>
                </a:cubicBezTo>
                <a:cubicBezTo>
                  <a:pt x="421" y="111"/>
                  <a:pt x="421" y="111"/>
                  <a:pt x="421" y="111"/>
                </a:cubicBezTo>
                <a:cubicBezTo>
                  <a:pt x="422" y="111"/>
                  <a:pt x="422" y="111"/>
                  <a:pt x="422" y="111"/>
                </a:cubicBezTo>
                <a:cubicBezTo>
                  <a:pt x="423" y="110"/>
                  <a:pt x="423" y="110"/>
                  <a:pt x="423" y="110"/>
                </a:cubicBezTo>
                <a:cubicBezTo>
                  <a:pt x="422" y="109"/>
                  <a:pt x="422" y="109"/>
                  <a:pt x="422" y="109"/>
                </a:cubicBezTo>
                <a:cubicBezTo>
                  <a:pt x="424" y="109"/>
                  <a:pt x="424" y="109"/>
                  <a:pt x="424" y="109"/>
                </a:cubicBezTo>
                <a:cubicBezTo>
                  <a:pt x="424" y="108"/>
                  <a:pt x="424" y="108"/>
                  <a:pt x="424" y="108"/>
                </a:cubicBezTo>
                <a:cubicBezTo>
                  <a:pt x="424" y="107"/>
                  <a:pt x="424" y="107"/>
                  <a:pt x="424" y="107"/>
                </a:cubicBezTo>
                <a:cubicBezTo>
                  <a:pt x="425" y="108"/>
                  <a:pt x="425" y="108"/>
                  <a:pt x="425" y="108"/>
                </a:cubicBezTo>
                <a:cubicBezTo>
                  <a:pt x="424" y="107"/>
                  <a:pt x="424" y="107"/>
                  <a:pt x="424" y="107"/>
                </a:cubicBezTo>
                <a:cubicBezTo>
                  <a:pt x="426" y="106"/>
                  <a:pt x="426" y="106"/>
                  <a:pt x="426" y="106"/>
                </a:cubicBezTo>
                <a:cubicBezTo>
                  <a:pt x="425" y="106"/>
                  <a:pt x="425" y="106"/>
                  <a:pt x="425" y="106"/>
                </a:cubicBezTo>
                <a:cubicBezTo>
                  <a:pt x="427" y="105"/>
                  <a:pt x="427" y="105"/>
                  <a:pt x="427" y="105"/>
                </a:cubicBezTo>
                <a:cubicBezTo>
                  <a:pt x="427" y="103"/>
                  <a:pt x="427" y="103"/>
                  <a:pt x="427" y="103"/>
                </a:cubicBezTo>
                <a:cubicBezTo>
                  <a:pt x="430" y="101"/>
                  <a:pt x="430" y="101"/>
                  <a:pt x="430" y="101"/>
                </a:cubicBezTo>
                <a:cubicBezTo>
                  <a:pt x="432" y="100"/>
                  <a:pt x="432" y="100"/>
                  <a:pt x="432" y="100"/>
                </a:cubicBezTo>
                <a:cubicBezTo>
                  <a:pt x="431" y="100"/>
                  <a:pt x="431" y="100"/>
                  <a:pt x="431" y="100"/>
                </a:cubicBezTo>
                <a:cubicBezTo>
                  <a:pt x="433" y="98"/>
                  <a:pt x="433" y="98"/>
                  <a:pt x="433" y="98"/>
                </a:cubicBezTo>
                <a:cubicBezTo>
                  <a:pt x="434" y="99"/>
                  <a:pt x="434" y="99"/>
                  <a:pt x="434" y="99"/>
                </a:cubicBezTo>
                <a:cubicBezTo>
                  <a:pt x="434" y="98"/>
                  <a:pt x="434" y="98"/>
                  <a:pt x="434" y="98"/>
                </a:cubicBezTo>
                <a:cubicBezTo>
                  <a:pt x="437" y="97"/>
                  <a:pt x="437" y="97"/>
                  <a:pt x="437" y="97"/>
                </a:cubicBezTo>
                <a:cubicBezTo>
                  <a:pt x="434" y="97"/>
                  <a:pt x="434" y="97"/>
                  <a:pt x="434" y="97"/>
                </a:cubicBezTo>
                <a:cubicBezTo>
                  <a:pt x="437" y="96"/>
                  <a:pt x="437" y="96"/>
                  <a:pt x="437" y="96"/>
                </a:cubicBezTo>
                <a:cubicBezTo>
                  <a:pt x="437" y="95"/>
                  <a:pt x="437" y="95"/>
                  <a:pt x="437" y="95"/>
                </a:cubicBezTo>
                <a:cubicBezTo>
                  <a:pt x="438" y="94"/>
                  <a:pt x="438" y="94"/>
                  <a:pt x="438" y="94"/>
                </a:cubicBezTo>
                <a:cubicBezTo>
                  <a:pt x="441" y="95"/>
                  <a:pt x="441" y="95"/>
                  <a:pt x="441" y="95"/>
                </a:cubicBezTo>
                <a:cubicBezTo>
                  <a:pt x="440" y="94"/>
                  <a:pt x="440" y="94"/>
                  <a:pt x="440" y="94"/>
                </a:cubicBezTo>
                <a:cubicBezTo>
                  <a:pt x="440" y="93"/>
                  <a:pt x="440" y="93"/>
                  <a:pt x="440" y="93"/>
                </a:cubicBezTo>
                <a:cubicBezTo>
                  <a:pt x="441" y="93"/>
                  <a:pt x="441" y="93"/>
                  <a:pt x="441" y="93"/>
                </a:cubicBezTo>
                <a:cubicBezTo>
                  <a:pt x="442" y="94"/>
                  <a:pt x="442" y="94"/>
                  <a:pt x="442" y="94"/>
                </a:cubicBezTo>
                <a:cubicBezTo>
                  <a:pt x="443" y="92"/>
                  <a:pt x="443" y="92"/>
                  <a:pt x="443" y="92"/>
                </a:cubicBezTo>
                <a:cubicBezTo>
                  <a:pt x="443" y="94"/>
                  <a:pt x="443" y="94"/>
                  <a:pt x="443" y="94"/>
                </a:cubicBezTo>
                <a:cubicBezTo>
                  <a:pt x="445" y="92"/>
                  <a:pt x="445" y="92"/>
                  <a:pt x="445" y="92"/>
                </a:cubicBezTo>
                <a:cubicBezTo>
                  <a:pt x="447" y="93"/>
                  <a:pt x="447" y="93"/>
                  <a:pt x="447" y="93"/>
                </a:cubicBezTo>
                <a:cubicBezTo>
                  <a:pt x="446" y="91"/>
                  <a:pt x="446" y="91"/>
                  <a:pt x="446" y="91"/>
                </a:cubicBezTo>
                <a:cubicBezTo>
                  <a:pt x="450" y="92"/>
                  <a:pt x="450" y="92"/>
                  <a:pt x="450" y="92"/>
                </a:cubicBezTo>
                <a:cubicBezTo>
                  <a:pt x="454" y="89"/>
                  <a:pt x="454" y="89"/>
                  <a:pt x="454" y="89"/>
                </a:cubicBezTo>
                <a:cubicBezTo>
                  <a:pt x="456" y="89"/>
                  <a:pt x="456" y="89"/>
                  <a:pt x="456" y="89"/>
                </a:cubicBezTo>
                <a:cubicBezTo>
                  <a:pt x="454" y="92"/>
                  <a:pt x="454" y="92"/>
                  <a:pt x="454" y="92"/>
                </a:cubicBezTo>
                <a:cubicBezTo>
                  <a:pt x="457" y="89"/>
                  <a:pt x="457" y="89"/>
                  <a:pt x="457" y="89"/>
                </a:cubicBezTo>
                <a:cubicBezTo>
                  <a:pt x="458" y="91"/>
                  <a:pt x="458" y="91"/>
                  <a:pt x="458" y="91"/>
                </a:cubicBezTo>
                <a:cubicBezTo>
                  <a:pt x="459" y="90"/>
                  <a:pt x="459" y="90"/>
                  <a:pt x="459" y="90"/>
                </a:cubicBezTo>
                <a:cubicBezTo>
                  <a:pt x="460" y="88"/>
                  <a:pt x="460" y="88"/>
                  <a:pt x="460" y="88"/>
                </a:cubicBezTo>
                <a:cubicBezTo>
                  <a:pt x="462" y="89"/>
                  <a:pt x="462" y="89"/>
                  <a:pt x="462" y="89"/>
                </a:cubicBezTo>
                <a:cubicBezTo>
                  <a:pt x="461" y="89"/>
                  <a:pt x="461" y="89"/>
                  <a:pt x="461" y="89"/>
                </a:cubicBezTo>
                <a:cubicBezTo>
                  <a:pt x="462" y="90"/>
                  <a:pt x="462" y="90"/>
                  <a:pt x="462" y="90"/>
                </a:cubicBezTo>
                <a:cubicBezTo>
                  <a:pt x="461" y="90"/>
                  <a:pt x="461" y="90"/>
                  <a:pt x="461" y="90"/>
                </a:cubicBezTo>
                <a:cubicBezTo>
                  <a:pt x="464" y="89"/>
                  <a:pt x="464" y="89"/>
                  <a:pt x="464" y="89"/>
                </a:cubicBezTo>
                <a:cubicBezTo>
                  <a:pt x="468" y="91"/>
                  <a:pt x="468" y="91"/>
                  <a:pt x="468" y="91"/>
                </a:cubicBezTo>
                <a:cubicBezTo>
                  <a:pt x="463" y="92"/>
                  <a:pt x="463" y="92"/>
                  <a:pt x="463" y="92"/>
                </a:cubicBezTo>
                <a:cubicBezTo>
                  <a:pt x="466" y="93"/>
                  <a:pt x="466" y="93"/>
                  <a:pt x="466" y="93"/>
                </a:cubicBezTo>
                <a:cubicBezTo>
                  <a:pt x="465" y="93"/>
                  <a:pt x="465" y="93"/>
                  <a:pt x="465" y="93"/>
                </a:cubicBezTo>
                <a:cubicBezTo>
                  <a:pt x="468" y="93"/>
                  <a:pt x="468" y="93"/>
                  <a:pt x="468" y="93"/>
                </a:cubicBezTo>
                <a:cubicBezTo>
                  <a:pt x="468" y="93"/>
                  <a:pt x="468" y="93"/>
                  <a:pt x="468" y="93"/>
                </a:cubicBezTo>
                <a:cubicBezTo>
                  <a:pt x="470" y="93"/>
                  <a:pt x="470" y="93"/>
                  <a:pt x="470" y="93"/>
                </a:cubicBezTo>
                <a:cubicBezTo>
                  <a:pt x="471" y="92"/>
                  <a:pt x="471" y="92"/>
                  <a:pt x="471" y="92"/>
                </a:cubicBezTo>
                <a:cubicBezTo>
                  <a:pt x="474" y="93"/>
                  <a:pt x="474" y="93"/>
                  <a:pt x="474" y="93"/>
                </a:cubicBezTo>
                <a:cubicBezTo>
                  <a:pt x="471" y="93"/>
                  <a:pt x="471" y="93"/>
                  <a:pt x="471" y="93"/>
                </a:cubicBezTo>
                <a:cubicBezTo>
                  <a:pt x="473" y="94"/>
                  <a:pt x="473" y="94"/>
                  <a:pt x="473" y="94"/>
                </a:cubicBezTo>
                <a:cubicBezTo>
                  <a:pt x="481" y="95"/>
                  <a:pt x="481" y="95"/>
                  <a:pt x="481" y="95"/>
                </a:cubicBezTo>
                <a:cubicBezTo>
                  <a:pt x="494" y="100"/>
                  <a:pt x="494" y="100"/>
                  <a:pt x="494" y="100"/>
                </a:cubicBezTo>
                <a:cubicBezTo>
                  <a:pt x="495" y="102"/>
                  <a:pt x="495" y="102"/>
                  <a:pt x="495" y="102"/>
                </a:cubicBezTo>
                <a:cubicBezTo>
                  <a:pt x="495" y="103"/>
                  <a:pt x="495" y="103"/>
                  <a:pt x="495" y="103"/>
                </a:cubicBezTo>
                <a:cubicBezTo>
                  <a:pt x="490" y="106"/>
                  <a:pt x="490" y="106"/>
                  <a:pt x="490" y="106"/>
                </a:cubicBezTo>
                <a:cubicBezTo>
                  <a:pt x="473" y="102"/>
                  <a:pt x="473" y="102"/>
                  <a:pt x="473" y="102"/>
                </a:cubicBezTo>
                <a:cubicBezTo>
                  <a:pt x="480" y="106"/>
                  <a:pt x="480" y="106"/>
                  <a:pt x="480" y="106"/>
                </a:cubicBezTo>
                <a:cubicBezTo>
                  <a:pt x="479" y="108"/>
                  <a:pt x="479" y="108"/>
                  <a:pt x="479" y="108"/>
                </a:cubicBezTo>
                <a:cubicBezTo>
                  <a:pt x="481" y="110"/>
                  <a:pt x="481" y="110"/>
                  <a:pt x="481" y="110"/>
                </a:cubicBezTo>
                <a:cubicBezTo>
                  <a:pt x="481" y="111"/>
                  <a:pt x="481" y="111"/>
                  <a:pt x="481" y="111"/>
                </a:cubicBezTo>
                <a:cubicBezTo>
                  <a:pt x="489" y="114"/>
                  <a:pt x="489" y="114"/>
                  <a:pt x="489" y="114"/>
                </a:cubicBezTo>
                <a:cubicBezTo>
                  <a:pt x="490" y="113"/>
                  <a:pt x="490" y="113"/>
                  <a:pt x="490" y="113"/>
                </a:cubicBezTo>
                <a:cubicBezTo>
                  <a:pt x="489" y="111"/>
                  <a:pt x="489" y="111"/>
                  <a:pt x="489" y="111"/>
                </a:cubicBezTo>
                <a:cubicBezTo>
                  <a:pt x="486" y="110"/>
                  <a:pt x="486" y="110"/>
                  <a:pt x="486" y="110"/>
                </a:cubicBezTo>
                <a:cubicBezTo>
                  <a:pt x="486" y="109"/>
                  <a:pt x="486" y="109"/>
                  <a:pt x="486" y="109"/>
                </a:cubicBezTo>
                <a:cubicBezTo>
                  <a:pt x="490" y="110"/>
                  <a:pt x="490" y="110"/>
                  <a:pt x="490" y="110"/>
                </a:cubicBezTo>
                <a:cubicBezTo>
                  <a:pt x="489" y="111"/>
                  <a:pt x="489" y="111"/>
                  <a:pt x="489" y="111"/>
                </a:cubicBezTo>
                <a:cubicBezTo>
                  <a:pt x="497" y="111"/>
                  <a:pt x="497" y="111"/>
                  <a:pt x="497" y="111"/>
                </a:cubicBezTo>
                <a:cubicBezTo>
                  <a:pt x="493" y="107"/>
                  <a:pt x="493" y="107"/>
                  <a:pt x="493" y="107"/>
                </a:cubicBezTo>
                <a:cubicBezTo>
                  <a:pt x="499" y="104"/>
                  <a:pt x="499" y="104"/>
                  <a:pt x="499" y="104"/>
                </a:cubicBezTo>
                <a:cubicBezTo>
                  <a:pt x="504" y="106"/>
                  <a:pt x="504" y="106"/>
                  <a:pt x="504" y="106"/>
                </a:cubicBezTo>
                <a:cubicBezTo>
                  <a:pt x="503" y="102"/>
                  <a:pt x="503" y="102"/>
                  <a:pt x="503" y="102"/>
                </a:cubicBezTo>
                <a:cubicBezTo>
                  <a:pt x="502" y="101"/>
                  <a:pt x="502" y="101"/>
                  <a:pt x="502" y="101"/>
                </a:cubicBezTo>
                <a:cubicBezTo>
                  <a:pt x="501" y="98"/>
                  <a:pt x="501" y="98"/>
                  <a:pt x="501" y="98"/>
                </a:cubicBezTo>
                <a:cubicBezTo>
                  <a:pt x="499" y="96"/>
                  <a:pt x="499" y="96"/>
                  <a:pt x="499" y="96"/>
                </a:cubicBezTo>
                <a:cubicBezTo>
                  <a:pt x="507" y="98"/>
                  <a:pt x="507" y="98"/>
                  <a:pt x="507" y="98"/>
                </a:cubicBezTo>
                <a:cubicBezTo>
                  <a:pt x="508" y="99"/>
                  <a:pt x="508" y="99"/>
                  <a:pt x="508" y="99"/>
                </a:cubicBezTo>
                <a:cubicBezTo>
                  <a:pt x="504" y="101"/>
                  <a:pt x="504" y="101"/>
                  <a:pt x="504" y="101"/>
                </a:cubicBezTo>
                <a:cubicBezTo>
                  <a:pt x="509" y="103"/>
                  <a:pt x="509" y="103"/>
                  <a:pt x="509" y="103"/>
                </a:cubicBezTo>
                <a:cubicBezTo>
                  <a:pt x="511" y="102"/>
                  <a:pt x="511" y="102"/>
                  <a:pt x="511" y="102"/>
                </a:cubicBezTo>
                <a:cubicBezTo>
                  <a:pt x="512" y="100"/>
                  <a:pt x="512" y="100"/>
                  <a:pt x="512" y="100"/>
                </a:cubicBezTo>
                <a:cubicBezTo>
                  <a:pt x="524" y="96"/>
                  <a:pt x="524" y="96"/>
                  <a:pt x="524" y="96"/>
                </a:cubicBezTo>
                <a:cubicBezTo>
                  <a:pt x="524" y="96"/>
                  <a:pt x="524" y="96"/>
                  <a:pt x="524" y="96"/>
                </a:cubicBezTo>
                <a:cubicBezTo>
                  <a:pt x="526" y="96"/>
                  <a:pt x="526" y="96"/>
                  <a:pt x="526" y="96"/>
                </a:cubicBezTo>
                <a:cubicBezTo>
                  <a:pt x="524" y="96"/>
                  <a:pt x="524" y="96"/>
                  <a:pt x="524" y="96"/>
                </a:cubicBezTo>
                <a:cubicBezTo>
                  <a:pt x="525" y="96"/>
                  <a:pt x="525" y="96"/>
                  <a:pt x="525" y="96"/>
                </a:cubicBezTo>
                <a:cubicBezTo>
                  <a:pt x="525" y="98"/>
                  <a:pt x="525" y="98"/>
                  <a:pt x="525" y="98"/>
                </a:cubicBezTo>
                <a:cubicBezTo>
                  <a:pt x="527" y="98"/>
                  <a:pt x="527" y="98"/>
                  <a:pt x="527" y="98"/>
                </a:cubicBezTo>
                <a:cubicBezTo>
                  <a:pt x="528" y="97"/>
                  <a:pt x="528" y="97"/>
                  <a:pt x="528" y="97"/>
                </a:cubicBezTo>
                <a:cubicBezTo>
                  <a:pt x="533" y="97"/>
                  <a:pt x="533" y="97"/>
                  <a:pt x="533" y="97"/>
                </a:cubicBezTo>
                <a:cubicBezTo>
                  <a:pt x="536" y="95"/>
                  <a:pt x="536" y="95"/>
                  <a:pt x="536" y="95"/>
                </a:cubicBezTo>
                <a:cubicBezTo>
                  <a:pt x="538" y="96"/>
                  <a:pt x="538" y="96"/>
                  <a:pt x="538" y="96"/>
                </a:cubicBezTo>
                <a:cubicBezTo>
                  <a:pt x="538" y="97"/>
                  <a:pt x="538" y="97"/>
                  <a:pt x="538" y="97"/>
                </a:cubicBezTo>
                <a:cubicBezTo>
                  <a:pt x="539" y="98"/>
                  <a:pt x="539" y="98"/>
                  <a:pt x="539" y="98"/>
                </a:cubicBezTo>
                <a:cubicBezTo>
                  <a:pt x="541" y="96"/>
                  <a:pt x="541" y="96"/>
                  <a:pt x="541" y="96"/>
                </a:cubicBezTo>
                <a:cubicBezTo>
                  <a:pt x="539" y="93"/>
                  <a:pt x="539" y="93"/>
                  <a:pt x="539" y="93"/>
                </a:cubicBezTo>
                <a:cubicBezTo>
                  <a:pt x="541" y="93"/>
                  <a:pt x="541" y="93"/>
                  <a:pt x="541" y="93"/>
                </a:cubicBezTo>
                <a:cubicBezTo>
                  <a:pt x="544" y="93"/>
                  <a:pt x="544" y="93"/>
                  <a:pt x="544" y="93"/>
                </a:cubicBezTo>
                <a:cubicBezTo>
                  <a:pt x="570" y="117"/>
                  <a:pt x="592" y="146"/>
                  <a:pt x="609" y="178"/>
                </a:cubicBezTo>
                <a:cubicBezTo>
                  <a:pt x="609" y="178"/>
                  <a:pt x="609" y="178"/>
                  <a:pt x="609" y="179"/>
                </a:cubicBezTo>
                <a:cubicBezTo>
                  <a:pt x="632" y="223"/>
                  <a:pt x="645" y="273"/>
                  <a:pt x="645" y="326"/>
                </a:cubicBezTo>
                <a:cubicBezTo>
                  <a:pt x="645" y="326"/>
                  <a:pt x="645" y="326"/>
                  <a:pt x="645" y="326"/>
                </a:cubicBezTo>
                <a:lnTo>
                  <a:pt x="645" y="328"/>
                </a:lnTo>
                <a:close/>
                <a:moveTo>
                  <a:pt x="415" y="199"/>
                </a:moveTo>
                <a:cubicBezTo>
                  <a:pt x="417" y="202"/>
                  <a:pt x="417" y="202"/>
                  <a:pt x="417" y="202"/>
                </a:cubicBezTo>
                <a:cubicBezTo>
                  <a:pt x="417" y="207"/>
                  <a:pt x="417" y="207"/>
                  <a:pt x="417" y="207"/>
                </a:cubicBezTo>
                <a:cubicBezTo>
                  <a:pt x="414" y="209"/>
                  <a:pt x="414" y="209"/>
                  <a:pt x="414" y="209"/>
                </a:cubicBezTo>
                <a:cubicBezTo>
                  <a:pt x="412" y="201"/>
                  <a:pt x="412" y="201"/>
                  <a:pt x="412" y="201"/>
                </a:cubicBezTo>
                <a:lnTo>
                  <a:pt x="415" y="199"/>
                </a:lnTo>
                <a:close/>
                <a:moveTo>
                  <a:pt x="414" y="195"/>
                </a:moveTo>
                <a:cubicBezTo>
                  <a:pt x="416" y="193"/>
                  <a:pt x="416" y="193"/>
                  <a:pt x="416" y="193"/>
                </a:cubicBezTo>
                <a:cubicBezTo>
                  <a:pt x="416" y="196"/>
                  <a:pt x="416" y="196"/>
                  <a:pt x="416" y="196"/>
                </a:cubicBezTo>
                <a:cubicBezTo>
                  <a:pt x="415" y="199"/>
                  <a:pt x="415" y="199"/>
                  <a:pt x="415" y="199"/>
                </a:cubicBezTo>
                <a:lnTo>
                  <a:pt x="414" y="195"/>
                </a:lnTo>
                <a:close/>
                <a:moveTo>
                  <a:pt x="425" y="213"/>
                </a:moveTo>
                <a:cubicBezTo>
                  <a:pt x="426" y="212"/>
                  <a:pt x="426" y="212"/>
                  <a:pt x="426" y="212"/>
                </a:cubicBezTo>
                <a:cubicBezTo>
                  <a:pt x="429" y="213"/>
                  <a:pt x="429" y="213"/>
                  <a:pt x="429" y="213"/>
                </a:cubicBezTo>
                <a:cubicBezTo>
                  <a:pt x="435" y="212"/>
                  <a:pt x="435" y="212"/>
                  <a:pt x="435" y="212"/>
                </a:cubicBezTo>
                <a:cubicBezTo>
                  <a:pt x="434" y="215"/>
                  <a:pt x="434" y="215"/>
                  <a:pt x="434" y="215"/>
                </a:cubicBezTo>
                <a:cubicBezTo>
                  <a:pt x="434" y="218"/>
                  <a:pt x="434" y="218"/>
                  <a:pt x="434" y="218"/>
                </a:cubicBezTo>
                <a:lnTo>
                  <a:pt x="425" y="213"/>
                </a:lnTo>
                <a:close/>
                <a:moveTo>
                  <a:pt x="458" y="219"/>
                </a:moveTo>
                <a:cubicBezTo>
                  <a:pt x="457" y="218"/>
                  <a:pt x="457" y="218"/>
                  <a:pt x="457" y="218"/>
                </a:cubicBezTo>
                <a:cubicBezTo>
                  <a:pt x="456" y="219"/>
                  <a:pt x="456" y="219"/>
                  <a:pt x="456" y="219"/>
                </a:cubicBezTo>
                <a:cubicBezTo>
                  <a:pt x="455" y="217"/>
                  <a:pt x="455" y="217"/>
                  <a:pt x="455" y="217"/>
                </a:cubicBezTo>
                <a:cubicBezTo>
                  <a:pt x="454" y="217"/>
                  <a:pt x="454" y="217"/>
                  <a:pt x="454" y="217"/>
                </a:cubicBezTo>
                <a:cubicBezTo>
                  <a:pt x="454" y="215"/>
                  <a:pt x="454" y="215"/>
                  <a:pt x="454" y="215"/>
                </a:cubicBezTo>
                <a:cubicBezTo>
                  <a:pt x="452" y="214"/>
                  <a:pt x="452" y="214"/>
                  <a:pt x="452" y="214"/>
                </a:cubicBezTo>
                <a:cubicBezTo>
                  <a:pt x="455" y="212"/>
                  <a:pt x="455" y="212"/>
                  <a:pt x="455" y="212"/>
                </a:cubicBezTo>
                <a:cubicBezTo>
                  <a:pt x="459" y="215"/>
                  <a:pt x="459" y="215"/>
                  <a:pt x="459" y="215"/>
                </a:cubicBezTo>
                <a:cubicBezTo>
                  <a:pt x="458" y="216"/>
                  <a:pt x="458" y="216"/>
                  <a:pt x="458" y="216"/>
                </a:cubicBezTo>
                <a:cubicBezTo>
                  <a:pt x="457" y="215"/>
                  <a:pt x="457" y="215"/>
                  <a:pt x="457" y="215"/>
                </a:cubicBezTo>
                <a:lnTo>
                  <a:pt x="458" y="219"/>
                </a:lnTo>
                <a:close/>
                <a:moveTo>
                  <a:pt x="487" y="225"/>
                </a:moveTo>
                <a:cubicBezTo>
                  <a:pt x="492" y="223"/>
                  <a:pt x="492" y="223"/>
                  <a:pt x="492" y="223"/>
                </a:cubicBezTo>
                <a:cubicBezTo>
                  <a:pt x="494" y="222"/>
                  <a:pt x="494" y="222"/>
                  <a:pt x="494" y="222"/>
                </a:cubicBezTo>
                <a:cubicBezTo>
                  <a:pt x="492" y="225"/>
                  <a:pt x="492" y="225"/>
                  <a:pt x="492" y="225"/>
                </a:cubicBezTo>
                <a:cubicBezTo>
                  <a:pt x="490" y="226"/>
                  <a:pt x="490" y="226"/>
                  <a:pt x="490" y="226"/>
                </a:cubicBezTo>
                <a:lnTo>
                  <a:pt x="487" y="225"/>
                </a:lnTo>
                <a:close/>
                <a:moveTo>
                  <a:pt x="421" y="145"/>
                </a:moveTo>
                <a:cubicBezTo>
                  <a:pt x="418" y="146"/>
                  <a:pt x="418" y="146"/>
                  <a:pt x="418" y="146"/>
                </a:cubicBezTo>
                <a:cubicBezTo>
                  <a:pt x="417" y="144"/>
                  <a:pt x="417" y="144"/>
                  <a:pt x="417" y="144"/>
                </a:cubicBezTo>
                <a:cubicBezTo>
                  <a:pt x="418" y="144"/>
                  <a:pt x="418" y="144"/>
                  <a:pt x="418" y="144"/>
                </a:cubicBezTo>
                <a:cubicBezTo>
                  <a:pt x="420" y="144"/>
                  <a:pt x="420" y="144"/>
                  <a:pt x="420" y="144"/>
                </a:cubicBezTo>
                <a:lnTo>
                  <a:pt x="421" y="14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97" name="Group 96"/>
          <p:cNvGrpSpPr/>
          <p:nvPr/>
        </p:nvGrpSpPr>
        <p:grpSpPr>
          <a:xfrm>
            <a:off x="6181543" y="1228982"/>
            <a:ext cx="392530" cy="284096"/>
            <a:chOff x="6592888" y="4019551"/>
            <a:chExt cx="862013" cy="623888"/>
          </a:xfrm>
          <a:solidFill>
            <a:schemeClr val="bg1"/>
          </a:solidFill>
        </p:grpSpPr>
        <p:sp>
          <p:nvSpPr>
            <p:cNvPr id="98" name="Freeform 9"/>
            <p:cNvSpPr>
              <a:spLocks noEditPoints="1"/>
            </p:cNvSpPr>
            <p:nvPr/>
          </p:nvSpPr>
          <p:spPr bwMode="auto">
            <a:xfrm>
              <a:off x="6592888" y="4019551"/>
              <a:ext cx="862013" cy="623888"/>
            </a:xfrm>
            <a:custGeom>
              <a:avLst/>
              <a:gdLst>
                <a:gd name="T0" fmla="*/ 0 w 213"/>
                <a:gd name="T1" fmla="*/ 154 h 154"/>
                <a:gd name="T2" fmla="*/ 213 w 213"/>
                <a:gd name="T3" fmla="*/ 0 h 154"/>
                <a:gd name="T4" fmla="*/ 167 w 213"/>
                <a:gd name="T5" fmla="*/ 54 h 154"/>
                <a:gd name="T6" fmla="*/ 193 w 213"/>
                <a:gd name="T7" fmla="*/ 131 h 154"/>
                <a:gd name="T8" fmla="*/ 167 w 213"/>
                <a:gd name="T9" fmla="*/ 54 h 154"/>
                <a:gd name="T10" fmla="*/ 160 w 213"/>
                <a:gd name="T11" fmla="*/ 31 h 154"/>
                <a:gd name="T12" fmla="*/ 135 w 213"/>
                <a:gd name="T13" fmla="*/ 131 h 154"/>
                <a:gd name="T14" fmla="*/ 59 w 213"/>
                <a:gd name="T15" fmla="*/ 61 h 154"/>
                <a:gd name="T16" fmla="*/ 16 w 213"/>
                <a:gd name="T17" fmla="*/ 60 h 154"/>
                <a:gd name="T18" fmla="*/ 60 w 213"/>
                <a:gd name="T19" fmla="*/ 59 h 154"/>
                <a:gd name="T20" fmla="*/ 62 w 213"/>
                <a:gd name="T21" fmla="*/ 57 h 154"/>
                <a:gd name="T22" fmla="*/ 64 w 213"/>
                <a:gd name="T23" fmla="*/ 21 h 154"/>
                <a:gd name="T24" fmla="*/ 66 w 213"/>
                <a:gd name="T25" fmla="*/ 57 h 154"/>
                <a:gd name="T26" fmla="*/ 68 w 213"/>
                <a:gd name="T27" fmla="*/ 58 h 154"/>
                <a:gd name="T28" fmla="*/ 69 w 213"/>
                <a:gd name="T29" fmla="*/ 61 h 154"/>
                <a:gd name="T30" fmla="*/ 64 w 213"/>
                <a:gd name="T31" fmla="*/ 66 h 154"/>
                <a:gd name="T32" fmla="*/ 59 w 213"/>
                <a:gd name="T33" fmla="*/ 61 h 154"/>
                <a:gd name="T34" fmla="*/ 70 w 213"/>
                <a:gd name="T35" fmla="*/ 60 h 154"/>
                <a:gd name="T36" fmla="*/ 97 w 213"/>
                <a:gd name="T37" fmla="*/ 54 h 154"/>
                <a:gd name="T38" fmla="*/ 94 w 213"/>
                <a:gd name="T39" fmla="*/ 46 h 154"/>
                <a:gd name="T40" fmla="*/ 68 w 213"/>
                <a:gd name="T41" fmla="*/ 58 h 154"/>
                <a:gd name="T42" fmla="*/ 90 w 213"/>
                <a:gd name="T43" fmla="*/ 28 h 154"/>
                <a:gd name="T44" fmla="*/ 105 w 213"/>
                <a:gd name="T45" fmla="*/ 79 h 154"/>
                <a:gd name="T46" fmla="*/ 130 w 213"/>
                <a:gd name="T47" fmla="*/ 131 h 154"/>
                <a:gd name="T48" fmla="*/ 105 w 213"/>
                <a:gd name="T49" fmla="*/ 79 h 154"/>
                <a:gd name="T50" fmla="*/ 18 w 213"/>
                <a:gd name="T51" fmla="*/ 122 h 154"/>
                <a:gd name="T52" fmla="*/ 18 w 213"/>
                <a:gd name="T53" fmla="*/ 120 h 154"/>
                <a:gd name="T54" fmla="*/ 80 w 213"/>
                <a:gd name="T55" fmla="*/ 121 h 154"/>
                <a:gd name="T56" fmla="*/ 78 w 213"/>
                <a:gd name="T57" fmla="*/ 113 h 154"/>
                <a:gd name="T58" fmla="*/ 16 w 213"/>
                <a:gd name="T59" fmla="*/ 112 h 154"/>
                <a:gd name="T60" fmla="*/ 78 w 213"/>
                <a:gd name="T61" fmla="*/ 111 h 154"/>
                <a:gd name="T62" fmla="*/ 78 w 213"/>
                <a:gd name="T63" fmla="*/ 113 h 154"/>
                <a:gd name="T64" fmla="*/ 18 w 213"/>
                <a:gd name="T65" fmla="*/ 105 h 154"/>
                <a:gd name="T66" fmla="*/ 18 w 213"/>
                <a:gd name="T67" fmla="*/ 103 h 154"/>
                <a:gd name="T68" fmla="*/ 80 w 213"/>
                <a:gd name="T69" fmla="*/ 104 h 154"/>
                <a:gd name="T70" fmla="*/ 78 w 213"/>
                <a:gd name="T71" fmla="*/ 96 h 154"/>
                <a:gd name="T72" fmla="*/ 16 w 213"/>
                <a:gd name="T73" fmla="*/ 95 h 154"/>
                <a:gd name="T74" fmla="*/ 78 w 213"/>
                <a:gd name="T75" fmla="*/ 94 h 154"/>
                <a:gd name="T76" fmla="*/ 78 w 213"/>
                <a:gd name="T77" fmla="*/ 96 h 154"/>
                <a:gd name="T78" fmla="*/ 18 w 213"/>
                <a:gd name="T79" fmla="*/ 88 h 154"/>
                <a:gd name="T80" fmla="*/ 18 w 213"/>
                <a:gd name="T81" fmla="*/ 85 h 154"/>
                <a:gd name="T82" fmla="*/ 80 w 213"/>
                <a:gd name="T83" fmla="*/ 86 h 154"/>
                <a:gd name="T84" fmla="*/ 199 w 213"/>
                <a:gd name="T85" fmla="*/ 134 h 154"/>
                <a:gd name="T86" fmla="*/ 100 w 213"/>
                <a:gd name="T87" fmla="*/ 133 h 154"/>
                <a:gd name="T88" fmla="*/ 199 w 213"/>
                <a:gd name="T89" fmla="*/ 132 h 154"/>
                <a:gd name="T90" fmla="*/ 199 w 213"/>
                <a:gd name="T91"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54">
                  <a:moveTo>
                    <a:pt x="0" y="0"/>
                  </a:moveTo>
                  <a:cubicBezTo>
                    <a:pt x="0" y="154"/>
                    <a:pt x="0" y="154"/>
                    <a:pt x="0" y="154"/>
                  </a:cubicBezTo>
                  <a:cubicBezTo>
                    <a:pt x="213" y="154"/>
                    <a:pt x="213" y="154"/>
                    <a:pt x="213" y="154"/>
                  </a:cubicBezTo>
                  <a:cubicBezTo>
                    <a:pt x="213" y="0"/>
                    <a:pt x="213" y="0"/>
                    <a:pt x="213" y="0"/>
                  </a:cubicBezTo>
                  <a:lnTo>
                    <a:pt x="0" y="0"/>
                  </a:lnTo>
                  <a:close/>
                  <a:moveTo>
                    <a:pt x="167" y="54"/>
                  </a:moveTo>
                  <a:cubicBezTo>
                    <a:pt x="193" y="54"/>
                    <a:pt x="193" y="54"/>
                    <a:pt x="193" y="54"/>
                  </a:cubicBezTo>
                  <a:cubicBezTo>
                    <a:pt x="193" y="131"/>
                    <a:pt x="193" y="131"/>
                    <a:pt x="193" y="131"/>
                  </a:cubicBezTo>
                  <a:cubicBezTo>
                    <a:pt x="167" y="131"/>
                    <a:pt x="167" y="131"/>
                    <a:pt x="167" y="131"/>
                  </a:cubicBezTo>
                  <a:lnTo>
                    <a:pt x="167" y="54"/>
                  </a:lnTo>
                  <a:close/>
                  <a:moveTo>
                    <a:pt x="135" y="31"/>
                  </a:moveTo>
                  <a:cubicBezTo>
                    <a:pt x="160" y="31"/>
                    <a:pt x="160" y="31"/>
                    <a:pt x="160" y="31"/>
                  </a:cubicBezTo>
                  <a:cubicBezTo>
                    <a:pt x="160" y="131"/>
                    <a:pt x="160" y="131"/>
                    <a:pt x="160" y="131"/>
                  </a:cubicBezTo>
                  <a:cubicBezTo>
                    <a:pt x="135" y="131"/>
                    <a:pt x="135" y="131"/>
                    <a:pt x="135" y="131"/>
                  </a:cubicBezTo>
                  <a:lnTo>
                    <a:pt x="135" y="31"/>
                  </a:lnTo>
                  <a:close/>
                  <a:moveTo>
                    <a:pt x="59" y="61"/>
                  </a:moveTo>
                  <a:cubicBezTo>
                    <a:pt x="59" y="61"/>
                    <a:pt x="59" y="60"/>
                    <a:pt x="59" y="60"/>
                  </a:cubicBezTo>
                  <a:cubicBezTo>
                    <a:pt x="16" y="60"/>
                    <a:pt x="16" y="60"/>
                    <a:pt x="16" y="60"/>
                  </a:cubicBezTo>
                  <a:cubicBezTo>
                    <a:pt x="17" y="55"/>
                    <a:pt x="21" y="40"/>
                    <a:pt x="38" y="28"/>
                  </a:cubicBezTo>
                  <a:cubicBezTo>
                    <a:pt x="60" y="59"/>
                    <a:pt x="60" y="59"/>
                    <a:pt x="60" y="59"/>
                  </a:cubicBezTo>
                  <a:cubicBezTo>
                    <a:pt x="60" y="59"/>
                    <a:pt x="60" y="58"/>
                    <a:pt x="60" y="58"/>
                  </a:cubicBezTo>
                  <a:cubicBezTo>
                    <a:pt x="61" y="58"/>
                    <a:pt x="61" y="57"/>
                    <a:pt x="62" y="57"/>
                  </a:cubicBezTo>
                  <a:cubicBezTo>
                    <a:pt x="40" y="27"/>
                    <a:pt x="40" y="27"/>
                    <a:pt x="40" y="27"/>
                  </a:cubicBezTo>
                  <a:cubicBezTo>
                    <a:pt x="43" y="25"/>
                    <a:pt x="52" y="21"/>
                    <a:pt x="64" y="21"/>
                  </a:cubicBezTo>
                  <a:cubicBezTo>
                    <a:pt x="76" y="21"/>
                    <a:pt x="85" y="25"/>
                    <a:pt x="88" y="27"/>
                  </a:cubicBezTo>
                  <a:cubicBezTo>
                    <a:pt x="66" y="57"/>
                    <a:pt x="66" y="57"/>
                    <a:pt x="66" y="57"/>
                  </a:cubicBezTo>
                  <a:cubicBezTo>
                    <a:pt x="67" y="57"/>
                    <a:pt x="67" y="57"/>
                    <a:pt x="68" y="58"/>
                  </a:cubicBezTo>
                  <a:cubicBezTo>
                    <a:pt x="68" y="58"/>
                    <a:pt x="68" y="58"/>
                    <a:pt x="68" y="58"/>
                  </a:cubicBezTo>
                  <a:cubicBezTo>
                    <a:pt x="68" y="59"/>
                    <a:pt x="69" y="60"/>
                    <a:pt x="69" y="61"/>
                  </a:cubicBezTo>
                  <a:cubicBezTo>
                    <a:pt x="69" y="61"/>
                    <a:pt x="69" y="61"/>
                    <a:pt x="69" y="61"/>
                  </a:cubicBezTo>
                  <a:cubicBezTo>
                    <a:pt x="69" y="61"/>
                    <a:pt x="69" y="62"/>
                    <a:pt x="68" y="62"/>
                  </a:cubicBezTo>
                  <a:cubicBezTo>
                    <a:pt x="68" y="64"/>
                    <a:pt x="66" y="66"/>
                    <a:pt x="64" y="66"/>
                  </a:cubicBezTo>
                  <a:cubicBezTo>
                    <a:pt x="62" y="66"/>
                    <a:pt x="60" y="64"/>
                    <a:pt x="60" y="62"/>
                  </a:cubicBezTo>
                  <a:cubicBezTo>
                    <a:pt x="59" y="62"/>
                    <a:pt x="59" y="61"/>
                    <a:pt x="59" y="61"/>
                  </a:cubicBezTo>
                  <a:close/>
                  <a:moveTo>
                    <a:pt x="111" y="60"/>
                  </a:moveTo>
                  <a:cubicBezTo>
                    <a:pt x="70" y="60"/>
                    <a:pt x="70" y="60"/>
                    <a:pt x="70" y="60"/>
                  </a:cubicBezTo>
                  <a:cubicBezTo>
                    <a:pt x="96" y="51"/>
                    <a:pt x="96" y="51"/>
                    <a:pt x="96" y="51"/>
                  </a:cubicBezTo>
                  <a:cubicBezTo>
                    <a:pt x="97" y="54"/>
                    <a:pt x="97" y="54"/>
                    <a:pt x="97" y="54"/>
                  </a:cubicBezTo>
                  <a:cubicBezTo>
                    <a:pt x="100" y="48"/>
                    <a:pt x="100" y="48"/>
                    <a:pt x="100" y="48"/>
                  </a:cubicBezTo>
                  <a:cubicBezTo>
                    <a:pt x="94" y="46"/>
                    <a:pt x="94" y="46"/>
                    <a:pt x="94" y="46"/>
                  </a:cubicBezTo>
                  <a:cubicBezTo>
                    <a:pt x="95" y="49"/>
                    <a:pt x="95" y="49"/>
                    <a:pt x="95" y="49"/>
                  </a:cubicBezTo>
                  <a:cubicBezTo>
                    <a:pt x="68" y="58"/>
                    <a:pt x="68" y="58"/>
                    <a:pt x="68" y="58"/>
                  </a:cubicBezTo>
                  <a:cubicBezTo>
                    <a:pt x="85" y="35"/>
                    <a:pt x="85" y="35"/>
                    <a:pt x="85" y="35"/>
                  </a:cubicBezTo>
                  <a:cubicBezTo>
                    <a:pt x="90" y="28"/>
                    <a:pt x="90" y="28"/>
                    <a:pt x="90" y="28"/>
                  </a:cubicBezTo>
                  <a:cubicBezTo>
                    <a:pt x="105" y="39"/>
                    <a:pt x="110" y="55"/>
                    <a:pt x="111" y="60"/>
                  </a:cubicBezTo>
                  <a:close/>
                  <a:moveTo>
                    <a:pt x="105" y="79"/>
                  </a:moveTo>
                  <a:cubicBezTo>
                    <a:pt x="130" y="79"/>
                    <a:pt x="130" y="79"/>
                    <a:pt x="130" y="79"/>
                  </a:cubicBezTo>
                  <a:cubicBezTo>
                    <a:pt x="130" y="131"/>
                    <a:pt x="130" y="131"/>
                    <a:pt x="130" y="131"/>
                  </a:cubicBezTo>
                  <a:cubicBezTo>
                    <a:pt x="105" y="131"/>
                    <a:pt x="105" y="131"/>
                    <a:pt x="105" y="131"/>
                  </a:cubicBezTo>
                  <a:lnTo>
                    <a:pt x="105" y="79"/>
                  </a:lnTo>
                  <a:close/>
                  <a:moveTo>
                    <a:pt x="78" y="122"/>
                  </a:moveTo>
                  <a:cubicBezTo>
                    <a:pt x="18" y="122"/>
                    <a:pt x="18" y="122"/>
                    <a:pt x="18" y="122"/>
                  </a:cubicBezTo>
                  <a:cubicBezTo>
                    <a:pt x="17" y="122"/>
                    <a:pt x="16" y="122"/>
                    <a:pt x="16" y="121"/>
                  </a:cubicBezTo>
                  <a:cubicBezTo>
                    <a:pt x="16" y="120"/>
                    <a:pt x="17" y="120"/>
                    <a:pt x="18" y="120"/>
                  </a:cubicBezTo>
                  <a:cubicBezTo>
                    <a:pt x="78" y="120"/>
                    <a:pt x="78" y="120"/>
                    <a:pt x="78" y="120"/>
                  </a:cubicBezTo>
                  <a:cubicBezTo>
                    <a:pt x="79" y="120"/>
                    <a:pt x="80" y="120"/>
                    <a:pt x="80" y="121"/>
                  </a:cubicBezTo>
                  <a:cubicBezTo>
                    <a:pt x="80" y="122"/>
                    <a:pt x="79" y="122"/>
                    <a:pt x="78" y="122"/>
                  </a:cubicBezTo>
                  <a:close/>
                  <a:moveTo>
                    <a:pt x="78" y="113"/>
                  </a:moveTo>
                  <a:cubicBezTo>
                    <a:pt x="18" y="113"/>
                    <a:pt x="18" y="113"/>
                    <a:pt x="18" y="113"/>
                  </a:cubicBezTo>
                  <a:cubicBezTo>
                    <a:pt x="17" y="113"/>
                    <a:pt x="16" y="113"/>
                    <a:pt x="16" y="112"/>
                  </a:cubicBezTo>
                  <a:cubicBezTo>
                    <a:pt x="16" y="112"/>
                    <a:pt x="17" y="111"/>
                    <a:pt x="18" y="111"/>
                  </a:cubicBezTo>
                  <a:cubicBezTo>
                    <a:pt x="78" y="111"/>
                    <a:pt x="78" y="111"/>
                    <a:pt x="78" y="111"/>
                  </a:cubicBezTo>
                  <a:cubicBezTo>
                    <a:pt x="79" y="111"/>
                    <a:pt x="80" y="112"/>
                    <a:pt x="80" y="112"/>
                  </a:cubicBezTo>
                  <a:cubicBezTo>
                    <a:pt x="80" y="113"/>
                    <a:pt x="79" y="113"/>
                    <a:pt x="78" y="113"/>
                  </a:cubicBezTo>
                  <a:close/>
                  <a:moveTo>
                    <a:pt x="78" y="105"/>
                  </a:moveTo>
                  <a:cubicBezTo>
                    <a:pt x="18" y="105"/>
                    <a:pt x="18" y="105"/>
                    <a:pt x="18" y="105"/>
                  </a:cubicBezTo>
                  <a:cubicBezTo>
                    <a:pt x="17" y="105"/>
                    <a:pt x="16" y="104"/>
                    <a:pt x="16" y="104"/>
                  </a:cubicBezTo>
                  <a:cubicBezTo>
                    <a:pt x="16" y="103"/>
                    <a:pt x="17" y="103"/>
                    <a:pt x="18" y="103"/>
                  </a:cubicBezTo>
                  <a:cubicBezTo>
                    <a:pt x="78" y="103"/>
                    <a:pt x="78" y="103"/>
                    <a:pt x="78" y="103"/>
                  </a:cubicBezTo>
                  <a:cubicBezTo>
                    <a:pt x="79" y="103"/>
                    <a:pt x="80" y="103"/>
                    <a:pt x="80" y="104"/>
                  </a:cubicBezTo>
                  <a:cubicBezTo>
                    <a:pt x="80" y="104"/>
                    <a:pt x="79" y="105"/>
                    <a:pt x="78" y="105"/>
                  </a:cubicBezTo>
                  <a:close/>
                  <a:moveTo>
                    <a:pt x="78" y="96"/>
                  </a:moveTo>
                  <a:cubicBezTo>
                    <a:pt x="18" y="96"/>
                    <a:pt x="18" y="96"/>
                    <a:pt x="18" y="96"/>
                  </a:cubicBezTo>
                  <a:cubicBezTo>
                    <a:pt x="17" y="96"/>
                    <a:pt x="16" y="96"/>
                    <a:pt x="16" y="95"/>
                  </a:cubicBezTo>
                  <a:cubicBezTo>
                    <a:pt x="16" y="94"/>
                    <a:pt x="17" y="94"/>
                    <a:pt x="18" y="94"/>
                  </a:cubicBezTo>
                  <a:cubicBezTo>
                    <a:pt x="78" y="94"/>
                    <a:pt x="78" y="94"/>
                    <a:pt x="78" y="94"/>
                  </a:cubicBezTo>
                  <a:cubicBezTo>
                    <a:pt x="79" y="94"/>
                    <a:pt x="80" y="94"/>
                    <a:pt x="80" y="95"/>
                  </a:cubicBezTo>
                  <a:cubicBezTo>
                    <a:pt x="80" y="96"/>
                    <a:pt x="79" y="96"/>
                    <a:pt x="78" y="96"/>
                  </a:cubicBezTo>
                  <a:close/>
                  <a:moveTo>
                    <a:pt x="78" y="88"/>
                  </a:moveTo>
                  <a:cubicBezTo>
                    <a:pt x="18" y="88"/>
                    <a:pt x="18" y="88"/>
                    <a:pt x="18" y="88"/>
                  </a:cubicBezTo>
                  <a:cubicBezTo>
                    <a:pt x="17" y="88"/>
                    <a:pt x="16" y="87"/>
                    <a:pt x="16" y="86"/>
                  </a:cubicBezTo>
                  <a:cubicBezTo>
                    <a:pt x="16" y="86"/>
                    <a:pt x="17" y="85"/>
                    <a:pt x="18" y="85"/>
                  </a:cubicBezTo>
                  <a:cubicBezTo>
                    <a:pt x="78" y="85"/>
                    <a:pt x="78" y="85"/>
                    <a:pt x="78" y="85"/>
                  </a:cubicBezTo>
                  <a:cubicBezTo>
                    <a:pt x="79" y="85"/>
                    <a:pt x="80" y="86"/>
                    <a:pt x="80" y="86"/>
                  </a:cubicBezTo>
                  <a:cubicBezTo>
                    <a:pt x="80" y="87"/>
                    <a:pt x="79" y="88"/>
                    <a:pt x="78" y="88"/>
                  </a:cubicBezTo>
                  <a:close/>
                  <a:moveTo>
                    <a:pt x="199" y="134"/>
                  </a:moveTo>
                  <a:cubicBezTo>
                    <a:pt x="100" y="134"/>
                    <a:pt x="100" y="134"/>
                    <a:pt x="100" y="134"/>
                  </a:cubicBezTo>
                  <a:cubicBezTo>
                    <a:pt x="100" y="134"/>
                    <a:pt x="100" y="134"/>
                    <a:pt x="100" y="133"/>
                  </a:cubicBezTo>
                  <a:cubicBezTo>
                    <a:pt x="100" y="133"/>
                    <a:pt x="100" y="132"/>
                    <a:pt x="100" y="132"/>
                  </a:cubicBezTo>
                  <a:cubicBezTo>
                    <a:pt x="199" y="132"/>
                    <a:pt x="199" y="132"/>
                    <a:pt x="199" y="132"/>
                  </a:cubicBezTo>
                  <a:cubicBezTo>
                    <a:pt x="199" y="132"/>
                    <a:pt x="199" y="133"/>
                    <a:pt x="199" y="133"/>
                  </a:cubicBezTo>
                  <a:cubicBezTo>
                    <a:pt x="199" y="134"/>
                    <a:pt x="199" y="134"/>
                    <a:pt x="199"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9" name="Oval 10"/>
            <p:cNvSpPr>
              <a:spLocks noChangeArrowheads="1"/>
            </p:cNvSpPr>
            <p:nvPr/>
          </p:nvSpPr>
          <p:spPr bwMode="auto">
            <a:xfrm>
              <a:off x="6835775" y="4249738"/>
              <a:ext cx="33338" cy="285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spTree>
    <p:extLst>
      <p:ext uri="{BB962C8B-B14F-4D97-AF65-F5344CB8AC3E}">
        <p14:creationId xmlns:p14="http://schemas.microsoft.com/office/powerpoint/2010/main" val="426355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1496" y="1561265"/>
            <a:ext cx="3051054" cy="3051054"/>
          </a:xfrm>
          <a:prstGeom prst="rect">
            <a:avLst/>
          </a:prstGeom>
        </p:spPr>
      </p:pic>
      <p:pic>
        <p:nvPicPr>
          <p:cNvPr id="10" name="Picture 9"/>
          <p:cNvPicPr>
            <a:picLocks noChangeAspect="1"/>
          </p:cNvPicPr>
          <p:nvPr/>
        </p:nvPicPr>
        <p:blipFill>
          <a:blip r:embed="rId3"/>
          <a:stretch>
            <a:fillRect/>
          </a:stretch>
        </p:blipFill>
        <p:spPr>
          <a:xfrm>
            <a:off x="1402968" y="113465"/>
            <a:ext cx="1818149" cy="1818149"/>
          </a:xfrm>
          <a:prstGeom prst="rect">
            <a:avLst/>
          </a:prstGeom>
        </p:spPr>
      </p:pic>
      <p:pic>
        <p:nvPicPr>
          <p:cNvPr id="11" name="Picture 10"/>
          <p:cNvPicPr>
            <a:picLocks noChangeAspect="1"/>
          </p:cNvPicPr>
          <p:nvPr/>
        </p:nvPicPr>
        <p:blipFill>
          <a:blip r:embed="rId4"/>
          <a:stretch>
            <a:fillRect/>
          </a:stretch>
        </p:blipFill>
        <p:spPr>
          <a:xfrm>
            <a:off x="9006421" y="4166120"/>
            <a:ext cx="2335373" cy="2335373"/>
          </a:xfrm>
          <a:prstGeom prst="rect">
            <a:avLst/>
          </a:prstGeom>
        </p:spPr>
      </p:pic>
      <p:sp>
        <p:nvSpPr>
          <p:cNvPr id="15" name="TextBox 14"/>
          <p:cNvSpPr txBox="1"/>
          <p:nvPr/>
        </p:nvSpPr>
        <p:spPr>
          <a:xfrm>
            <a:off x="211006" y="3835545"/>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INDUSTRY EXTENSIBILITY</a:t>
            </a:r>
          </a:p>
        </p:txBody>
      </p:sp>
      <p:sp>
        <p:nvSpPr>
          <p:cNvPr id="16" name="TextBox 15"/>
          <p:cNvSpPr txBox="1"/>
          <p:nvPr/>
        </p:nvSpPr>
        <p:spPr>
          <a:xfrm>
            <a:off x="1313574" y="1724796"/>
            <a:ext cx="3596471"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BUSINESS INTEGRATION</a:t>
            </a:r>
          </a:p>
        </p:txBody>
      </p:sp>
      <p:sp>
        <p:nvSpPr>
          <p:cNvPr id="18" name="TextBox 17"/>
          <p:cNvSpPr txBox="1"/>
          <p:nvPr/>
        </p:nvSpPr>
        <p:spPr>
          <a:xfrm>
            <a:off x="9130802" y="6048234"/>
            <a:ext cx="3596471"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SOFTWARE AS A SERVICE</a:t>
            </a:r>
          </a:p>
        </p:txBody>
      </p:sp>
      <p:grpSp>
        <p:nvGrpSpPr>
          <p:cNvPr id="20" name="Group 19"/>
          <p:cNvGrpSpPr/>
          <p:nvPr/>
        </p:nvGrpSpPr>
        <p:grpSpPr>
          <a:xfrm>
            <a:off x="4645651" y="3127128"/>
            <a:ext cx="3055866" cy="764811"/>
            <a:chOff x="4371422" y="3003852"/>
            <a:chExt cx="3055866" cy="76481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7847" y="3003852"/>
              <a:ext cx="2356390" cy="549367"/>
            </a:xfrm>
            <a:prstGeom prst="rect">
              <a:avLst/>
            </a:prstGeom>
          </p:spPr>
        </p:pic>
        <p:sp>
          <p:nvSpPr>
            <p:cNvPr id="13" name="TextBox 12"/>
            <p:cNvSpPr txBox="1"/>
            <p:nvPr/>
          </p:nvSpPr>
          <p:spPr>
            <a:xfrm>
              <a:off x="4371422" y="3553219"/>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BEST PRACTICE CORE PLATFORM</a:t>
              </a:r>
            </a:p>
          </p:txBody>
        </p:sp>
      </p:grpSp>
      <p:sp>
        <p:nvSpPr>
          <p:cNvPr id="22" name="Rectangle 21"/>
          <p:cNvSpPr/>
          <p:nvPr/>
        </p:nvSpPr>
        <p:spPr>
          <a:xfrm>
            <a:off x="4348854" y="332675"/>
            <a:ext cx="4101715" cy="415498"/>
          </a:xfrm>
          <a:prstGeom prst="rect">
            <a:avLst/>
          </a:prstGeom>
        </p:spPr>
        <p:txBody>
          <a:bodyPr wrap="square">
            <a:spAutoFit/>
          </a:bodyPr>
          <a:lstStyle/>
          <a:p>
            <a:r>
              <a:rPr lang="en-US" dirty="0">
                <a:latin typeface="+mj-lt"/>
              </a:rPr>
              <a:t>THE DIGITAL BUSINESS</a:t>
            </a:r>
            <a:endParaRPr lang="en-ZA" dirty="0">
              <a:latin typeface="+mj-lt"/>
            </a:endParaRPr>
          </a:p>
        </p:txBody>
      </p:sp>
      <p:cxnSp>
        <p:nvCxnSpPr>
          <p:cNvPr id="25" name="Straight Connector 24"/>
          <p:cNvCxnSpPr/>
          <p:nvPr/>
        </p:nvCxnSpPr>
        <p:spPr>
          <a:xfrm flipH="1">
            <a:off x="2415002" y="3400088"/>
            <a:ext cx="723454" cy="1723"/>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38456" y="4974241"/>
            <a:ext cx="544798" cy="29319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393421" y="1252127"/>
            <a:ext cx="486446" cy="30043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618406" y="1402342"/>
            <a:ext cx="544798" cy="29319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779029" y="3386615"/>
            <a:ext cx="703546" cy="8009"/>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8390416" y="5085707"/>
            <a:ext cx="649479" cy="24810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6"/>
          <a:stretch>
            <a:fillRect/>
          </a:stretch>
        </p:blipFill>
        <p:spPr>
          <a:xfrm>
            <a:off x="9546393" y="2478442"/>
            <a:ext cx="1710560" cy="1710560"/>
          </a:xfrm>
          <a:prstGeom prst="rect">
            <a:avLst/>
          </a:prstGeom>
        </p:spPr>
      </p:pic>
      <p:sp>
        <p:nvSpPr>
          <p:cNvPr id="42" name="TextBox 41"/>
          <p:cNvSpPr txBox="1"/>
          <p:nvPr/>
        </p:nvSpPr>
        <p:spPr>
          <a:xfrm>
            <a:off x="9546393" y="4035979"/>
            <a:ext cx="3596471"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REAL-TIME ANALYTICS</a:t>
            </a:r>
          </a:p>
        </p:txBody>
      </p:sp>
      <p:pic>
        <p:nvPicPr>
          <p:cNvPr id="43" name="Picture 42"/>
          <p:cNvPicPr>
            <a:picLocks noChangeAspect="1"/>
          </p:cNvPicPr>
          <p:nvPr/>
        </p:nvPicPr>
        <p:blipFill>
          <a:blip r:embed="rId7"/>
          <a:stretch>
            <a:fillRect/>
          </a:stretch>
        </p:blipFill>
        <p:spPr>
          <a:xfrm>
            <a:off x="1712810" y="4524491"/>
            <a:ext cx="1749189" cy="1749189"/>
          </a:xfrm>
          <a:prstGeom prst="rect">
            <a:avLst/>
          </a:prstGeom>
        </p:spPr>
      </p:pic>
      <p:sp>
        <p:nvSpPr>
          <p:cNvPr id="44" name="TextBox 43"/>
          <p:cNvSpPr txBox="1"/>
          <p:nvPr/>
        </p:nvSpPr>
        <p:spPr>
          <a:xfrm>
            <a:off x="1637036" y="6073904"/>
            <a:ext cx="3596471"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MOBILE WORKFORCE</a:t>
            </a:r>
          </a:p>
        </p:txBody>
      </p:sp>
      <p:pic>
        <p:nvPicPr>
          <p:cNvPr id="45" name="Picture 44"/>
          <p:cNvPicPr>
            <a:picLocks noChangeAspect="1"/>
          </p:cNvPicPr>
          <p:nvPr/>
        </p:nvPicPr>
        <p:blipFill>
          <a:blip r:embed="rId8"/>
          <a:stretch>
            <a:fillRect/>
          </a:stretch>
        </p:blipFill>
        <p:spPr>
          <a:xfrm>
            <a:off x="9163204" y="232952"/>
            <a:ext cx="1859742" cy="1859742"/>
          </a:xfrm>
          <a:prstGeom prst="rect">
            <a:avLst/>
          </a:prstGeom>
        </p:spPr>
      </p:pic>
      <p:sp>
        <p:nvSpPr>
          <p:cNvPr id="46" name="TextBox 45"/>
          <p:cNvSpPr txBox="1"/>
          <p:nvPr/>
        </p:nvSpPr>
        <p:spPr>
          <a:xfrm>
            <a:off x="9100329" y="1877250"/>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IN MEMORY COMPUTING</a:t>
            </a:r>
          </a:p>
        </p:txBody>
      </p:sp>
      <p:pic>
        <p:nvPicPr>
          <p:cNvPr id="47" name="Picture 46"/>
          <p:cNvPicPr>
            <a:picLocks noChangeAspect="1"/>
          </p:cNvPicPr>
          <p:nvPr/>
        </p:nvPicPr>
        <p:blipFill>
          <a:blip r:embed="rId9"/>
          <a:stretch>
            <a:fillRect/>
          </a:stretch>
        </p:blipFill>
        <p:spPr>
          <a:xfrm>
            <a:off x="2746058" y="99679"/>
            <a:ext cx="6608425" cy="6608425"/>
          </a:xfrm>
          <a:prstGeom prst="rect">
            <a:avLst/>
          </a:prstGeom>
        </p:spPr>
      </p:pic>
    </p:spTree>
    <p:extLst>
      <p:ext uri="{BB962C8B-B14F-4D97-AF65-F5344CB8AC3E}">
        <p14:creationId xmlns:p14="http://schemas.microsoft.com/office/powerpoint/2010/main" val="339550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2"/>
          <a:stretch>
            <a:fillRect/>
          </a:stretch>
        </p:blipFill>
        <p:spPr>
          <a:xfrm>
            <a:off x="2731290" y="290631"/>
            <a:ext cx="6608425" cy="6608425"/>
          </a:xfrm>
          <a:prstGeom prst="rect">
            <a:avLst/>
          </a:prstGeom>
        </p:spPr>
      </p:pic>
      <p:sp>
        <p:nvSpPr>
          <p:cNvPr id="68" name="Oval 67"/>
          <p:cNvSpPr/>
          <p:nvPr/>
        </p:nvSpPr>
        <p:spPr bwMode="gray">
          <a:xfrm>
            <a:off x="7013115" y="1576593"/>
            <a:ext cx="1081084" cy="1059659"/>
          </a:xfrm>
          <a:prstGeom prst="ellipse">
            <a:avLst/>
          </a:prstGeom>
          <a:solidFill>
            <a:schemeClr val="bg1"/>
          </a:solidFill>
          <a:ln w="19050">
            <a:solidFill>
              <a:schemeClr val="accent2"/>
            </a:solidFill>
          </a:ln>
        </p:spPr>
        <p:txBody>
          <a:bodyPr wrap="square" rtlCol="0" anchor="ctr" anchorCtr="1">
            <a:noAutofit/>
          </a:bodyPr>
          <a:lstStyle/>
          <a:p>
            <a:pPr algn="ctr"/>
            <a:endParaRPr lang="en-US" sz="1200" dirty="0">
              <a:solidFill>
                <a:schemeClr val="bg1"/>
              </a:solidFill>
              <a:latin typeface="+mj-lt"/>
              <a:cs typeface="Arial"/>
            </a:endParaRPr>
          </a:p>
        </p:txBody>
      </p:sp>
      <p:sp>
        <p:nvSpPr>
          <p:cNvPr id="67" name="Oval 66"/>
          <p:cNvSpPr/>
          <p:nvPr/>
        </p:nvSpPr>
        <p:spPr bwMode="gray">
          <a:xfrm>
            <a:off x="5489040" y="995075"/>
            <a:ext cx="1081084" cy="1059659"/>
          </a:xfrm>
          <a:prstGeom prst="ellipse">
            <a:avLst/>
          </a:prstGeom>
          <a:solidFill>
            <a:schemeClr val="bg1"/>
          </a:solidFill>
          <a:ln w="19050">
            <a:solidFill>
              <a:schemeClr val="accent2"/>
            </a:solidFill>
          </a:ln>
        </p:spPr>
        <p:txBody>
          <a:bodyPr wrap="square" rtlCol="0" anchor="ctr" anchorCtr="1">
            <a:noAutofit/>
          </a:bodyPr>
          <a:lstStyle/>
          <a:p>
            <a:pPr algn="ctr"/>
            <a:endParaRPr lang="en-US" sz="1200" dirty="0">
              <a:solidFill>
                <a:schemeClr val="bg1"/>
              </a:solidFill>
              <a:latin typeface="+mj-lt"/>
              <a:cs typeface="Arial"/>
            </a:endParaRPr>
          </a:p>
        </p:txBody>
      </p:sp>
      <p:sp>
        <p:nvSpPr>
          <p:cNvPr id="66" name="Oval 65"/>
          <p:cNvSpPr/>
          <p:nvPr/>
        </p:nvSpPr>
        <p:spPr bwMode="gray">
          <a:xfrm>
            <a:off x="4053433" y="1530068"/>
            <a:ext cx="1081084" cy="1059659"/>
          </a:xfrm>
          <a:prstGeom prst="ellipse">
            <a:avLst/>
          </a:prstGeom>
          <a:solidFill>
            <a:schemeClr val="bg1"/>
          </a:solidFill>
          <a:ln w="19050">
            <a:solidFill>
              <a:schemeClr val="accent2"/>
            </a:solidFill>
          </a:ln>
        </p:spPr>
        <p:txBody>
          <a:bodyPr wrap="square" rtlCol="0" anchor="ctr" anchorCtr="1">
            <a:noAutofit/>
          </a:bodyPr>
          <a:lstStyle/>
          <a:p>
            <a:pPr algn="ctr"/>
            <a:endParaRPr lang="en-US" sz="1200" dirty="0">
              <a:solidFill>
                <a:schemeClr val="bg1"/>
              </a:solidFill>
              <a:latin typeface="+mj-lt"/>
              <a:cs typeface="Arial"/>
            </a:endParaRPr>
          </a:p>
        </p:txBody>
      </p:sp>
      <p:sp>
        <p:nvSpPr>
          <p:cNvPr id="65" name="Oval 64"/>
          <p:cNvSpPr/>
          <p:nvPr/>
        </p:nvSpPr>
        <p:spPr bwMode="gray">
          <a:xfrm>
            <a:off x="3435386" y="2861391"/>
            <a:ext cx="1081084" cy="1059659"/>
          </a:xfrm>
          <a:prstGeom prst="ellipse">
            <a:avLst/>
          </a:prstGeom>
          <a:solidFill>
            <a:schemeClr val="bg1"/>
          </a:solidFill>
          <a:ln w="19050">
            <a:solidFill>
              <a:schemeClr val="accent2"/>
            </a:solidFill>
          </a:ln>
        </p:spPr>
        <p:txBody>
          <a:bodyPr wrap="square" rtlCol="0" anchor="ctr" anchorCtr="1">
            <a:noAutofit/>
          </a:bodyPr>
          <a:lstStyle/>
          <a:p>
            <a:pPr algn="ctr"/>
            <a:endParaRPr lang="en-US" sz="1200" dirty="0">
              <a:solidFill>
                <a:schemeClr val="bg1"/>
              </a:solidFill>
              <a:latin typeface="+mj-lt"/>
              <a:cs typeface="Arial"/>
            </a:endParaRPr>
          </a:p>
        </p:txBody>
      </p:sp>
      <p:pic>
        <p:nvPicPr>
          <p:cNvPr id="2" name="Picture 1"/>
          <p:cNvPicPr>
            <a:picLocks noChangeAspect="1"/>
          </p:cNvPicPr>
          <p:nvPr/>
        </p:nvPicPr>
        <p:blipFill>
          <a:blip r:embed="rId2"/>
          <a:stretch>
            <a:fillRect/>
          </a:stretch>
        </p:blipFill>
        <p:spPr>
          <a:xfrm>
            <a:off x="47196" y="275252"/>
            <a:ext cx="886922" cy="886922"/>
          </a:xfrm>
          <a:prstGeom prst="rect">
            <a:avLst/>
          </a:prstGeom>
        </p:spPr>
      </p:pic>
      <p:sp>
        <p:nvSpPr>
          <p:cNvPr id="27" name="TextBox 26"/>
          <p:cNvSpPr txBox="1"/>
          <p:nvPr/>
        </p:nvSpPr>
        <p:spPr>
          <a:xfrm>
            <a:off x="934118" y="610991"/>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BEST PRACTICE CORE PLATFORM</a:t>
            </a:r>
          </a:p>
        </p:txBody>
      </p:sp>
      <p:sp>
        <p:nvSpPr>
          <p:cNvPr id="38" name="TextBox 37"/>
          <p:cNvSpPr txBox="1"/>
          <p:nvPr/>
        </p:nvSpPr>
        <p:spPr>
          <a:xfrm>
            <a:off x="7756162" y="1144348"/>
            <a:ext cx="1248972" cy="523220"/>
          </a:xfrm>
          <a:prstGeom prst="rect">
            <a:avLst/>
          </a:prstGeom>
          <a:noFill/>
        </p:spPr>
        <p:txBody>
          <a:bodyPr wrap="none" rtlCol="0">
            <a:spAutoFit/>
          </a:bodyPr>
          <a:lstStyle/>
          <a:p>
            <a:pPr algn="r" fontAlgn="base">
              <a:spcBef>
                <a:spcPct val="50000"/>
              </a:spcBef>
              <a:spcAft>
                <a:spcPct val="0"/>
              </a:spcAft>
              <a:buClr>
                <a:srgbClr val="F0AB00"/>
              </a:buClr>
              <a:buSzPct val="80000"/>
            </a:pPr>
            <a:r>
              <a:rPr lang="en-US" sz="1400" b="1" kern="0" dirty="0">
                <a:latin typeface="+mj-lt"/>
                <a:ea typeface="Arial Unicode MS" pitchFamily="34" charset="-128"/>
                <a:cs typeface="Arial Unicode MS" pitchFamily="34" charset="-128"/>
              </a:rPr>
              <a:t>Accounting</a:t>
            </a:r>
            <a:br>
              <a:rPr lang="en-US" sz="1400" b="1" kern="0" dirty="0">
                <a:latin typeface="+mj-lt"/>
                <a:ea typeface="Arial Unicode MS" pitchFamily="34" charset="-128"/>
                <a:cs typeface="Arial Unicode MS" pitchFamily="34" charset="-128"/>
              </a:rPr>
            </a:br>
            <a:r>
              <a:rPr lang="en-US" sz="1400" b="1" kern="0" dirty="0">
                <a:latin typeface="+mj-lt"/>
                <a:ea typeface="Arial Unicode MS" pitchFamily="34" charset="-128"/>
                <a:cs typeface="Arial Unicode MS" pitchFamily="34" charset="-128"/>
              </a:rPr>
              <a:t>&amp; Financials</a:t>
            </a:r>
          </a:p>
        </p:txBody>
      </p:sp>
      <p:sp>
        <p:nvSpPr>
          <p:cNvPr id="33" name="TextBox 32"/>
          <p:cNvSpPr txBox="1"/>
          <p:nvPr/>
        </p:nvSpPr>
        <p:spPr>
          <a:xfrm>
            <a:off x="5355254" y="448720"/>
            <a:ext cx="1691489"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US" sz="1400" b="1" kern="0" dirty="0">
                <a:latin typeface="+mj-lt"/>
                <a:ea typeface="Arial Unicode MS" pitchFamily="34" charset="-128"/>
                <a:cs typeface="Arial Unicode MS" pitchFamily="34" charset="-128"/>
              </a:rPr>
              <a:t>Management </a:t>
            </a:r>
            <a:br>
              <a:rPr lang="en-US" sz="1400" b="1" kern="0" dirty="0">
                <a:latin typeface="+mj-lt"/>
                <a:ea typeface="Arial Unicode MS" pitchFamily="34" charset="-128"/>
                <a:cs typeface="Arial Unicode MS" pitchFamily="34" charset="-128"/>
              </a:rPr>
            </a:br>
            <a:r>
              <a:rPr lang="en-US" sz="1400" b="1" kern="0" dirty="0">
                <a:latin typeface="+mj-lt"/>
                <a:ea typeface="Arial Unicode MS" pitchFamily="34" charset="-128"/>
                <a:cs typeface="Arial Unicode MS" pitchFamily="34" charset="-128"/>
              </a:rPr>
              <a:t>&amp; Administration</a:t>
            </a:r>
          </a:p>
        </p:txBody>
      </p:sp>
      <p:pic>
        <p:nvPicPr>
          <p:cNvPr id="48" name="Picture 47"/>
          <p:cNvPicPr>
            <a:picLocks noChangeAspect="1"/>
          </p:cNvPicPr>
          <p:nvPr/>
        </p:nvPicPr>
        <p:blipFill>
          <a:blip r:embed="rId3"/>
          <a:stretch>
            <a:fillRect/>
          </a:stretch>
        </p:blipFill>
        <p:spPr>
          <a:xfrm>
            <a:off x="5661958" y="1144348"/>
            <a:ext cx="770463" cy="770463"/>
          </a:xfrm>
          <a:prstGeom prst="rect">
            <a:avLst/>
          </a:prstGeom>
        </p:spPr>
      </p:pic>
      <p:pic>
        <p:nvPicPr>
          <p:cNvPr id="49" name="Picture 48"/>
          <p:cNvPicPr>
            <a:picLocks noChangeAspect="1"/>
          </p:cNvPicPr>
          <p:nvPr/>
        </p:nvPicPr>
        <p:blipFill>
          <a:blip r:embed="rId4"/>
          <a:stretch>
            <a:fillRect/>
          </a:stretch>
        </p:blipFill>
        <p:spPr>
          <a:xfrm>
            <a:off x="7131057" y="1715154"/>
            <a:ext cx="863811" cy="782538"/>
          </a:xfrm>
          <a:prstGeom prst="rect">
            <a:avLst/>
          </a:prstGeom>
        </p:spPr>
      </p:pic>
      <p:sp>
        <p:nvSpPr>
          <p:cNvPr id="36" name="TextBox 35"/>
          <p:cNvSpPr txBox="1"/>
          <p:nvPr/>
        </p:nvSpPr>
        <p:spPr>
          <a:xfrm>
            <a:off x="3406734" y="1221024"/>
            <a:ext cx="846707"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US" sz="1400" b="1" kern="0" dirty="0">
                <a:latin typeface="+mj-lt"/>
                <a:ea typeface="Arial Unicode MS" pitchFamily="34" charset="-128"/>
                <a:cs typeface="Arial Unicode MS" pitchFamily="34" charset="-128"/>
              </a:rPr>
              <a:t>Sales &amp;</a:t>
            </a:r>
            <a:br>
              <a:rPr lang="en-US" sz="1400" b="1" kern="0" dirty="0">
                <a:latin typeface="+mj-lt"/>
                <a:ea typeface="Arial Unicode MS" pitchFamily="34" charset="-128"/>
                <a:cs typeface="Arial Unicode MS" pitchFamily="34" charset="-128"/>
              </a:rPr>
            </a:br>
            <a:r>
              <a:rPr lang="en-US" sz="1400" b="1" kern="0" dirty="0">
                <a:latin typeface="+mj-lt"/>
                <a:ea typeface="Arial Unicode MS" pitchFamily="34" charset="-128"/>
                <a:cs typeface="Arial Unicode MS" pitchFamily="34" charset="-128"/>
              </a:rPr>
              <a:t>Service</a:t>
            </a:r>
          </a:p>
        </p:txBody>
      </p:sp>
      <p:pic>
        <p:nvPicPr>
          <p:cNvPr id="50" name="Picture 49"/>
          <p:cNvPicPr>
            <a:picLocks noChangeAspect="1"/>
          </p:cNvPicPr>
          <p:nvPr/>
        </p:nvPicPr>
        <p:blipFill>
          <a:blip r:embed="rId5"/>
          <a:stretch>
            <a:fillRect/>
          </a:stretch>
        </p:blipFill>
        <p:spPr>
          <a:xfrm>
            <a:off x="4236683" y="1706868"/>
            <a:ext cx="711540" cy="711540"/>
          </a:xfrm>
          <a:prstGeom prst="rect">
            <a:avLst/>
          </a:prstGeom>
        </p:spPr>
      </p:pic>
      <p:sp>
        <p:nvSpPr>
          <p:cNvPr id="39" name="TextBox 38"/>
          <p:cNvSpPr txBox="1"/>
          <p:nvPr/>
        </p:nvSpPr>
        <p:spPr>
          <a:xfrm>
            <a:off x="2088542" y="3115267"/>
            <a:ext cx="1346844" cy="523220"/>
          </a:xfrm>
          <a:prstGeom prst="rect">
            <a:avLst/>
          </a:prstGeom>
          <a:noFill/>
        </p:spPr>
        <p:txBody>
          <a:bodyPr wrap="none" rtlCol="0">
            <a:spAutoFit/>
          </a:bodyPr>
          <a:lstStyle/>
          <a:p>
            <a:pPr algn="r" fontAlgn="base">
              <a:spcBef>
                <a:spcPct val="50000"/>
              </a:spcBef>
              <a:spcAft>
                <a:spcPct val="0"/>
              </a:spcAft>
              <a:buClr>
                <a:srgbClr val="F0AB00"/>
              </a:buClr>
              <a:buSzPct val="80000"/>
            </a:pPr>
            <a:r>
              <a:rPr lang="en-US" sz="1400" b="1" kern="0" dirty="0">
                <a:latin typeface="+mj-lt"/>
                <a:ea typeface="Arial Unicode MS" pitchFamily="34" charset="-128"/>
                <a:cs typeface="Arial Unicode MS" pitchFamily="34" charset="-128"/>
              </a:rPr>
              <a:t>Purchasing</a:t>
            </a:r>
            <a:br>
              <a:rPr lang="en-US" sz="1400" b="1" kern="0" dirty="0">
                <a:latin typeface="+mj-lt"/>
                <a:ea typeface="Arial Unicode MS" pitchFamily="34" charset="-128"/>
                <a:cs typeface="Arial Unicode MS" pitchFamily="34" charset="-128"/>
              </a:rPr>
            </a:br>
            <a:r>
              <a:rPr lang="en-US" sz="1400" b="1" kern="0" dirty="0">
                <a:latin typeface="+mj-lt"/>
                <a:ea typeface="Arial Unicode MS" pitchFamily="34" charset="-128"/>
                <a:cs typeface="Arial Unicode MS" pitchFamily="34" charset="-128"/>
              </a:rPr>
              <a:t>&amp; Operations</a:t>
            </a:r>
          </a:p>
        </p:txBody>
      </p:sp>
      <p:pic>
        <p:nvPicPr>
          <p:cNvPr id="51" name="Picture 50"/>
          <p:cNvPicPr>
            <a:picLocks noChangeAspect="1"/>
          </p:cNvPicPr>
          <p:nvPr/>
        </p:nvPicPr>
        <p:blipFill>
          <a:blip r:embed="rId6"/>
          <a:stretch>
            <a:fillRect/>
          </a:stretch>
        </p:blipFill>
        <p:spPr>
          <a:xfrm>
            <a:off x="3548158" y="2963450"/>
            <a:ext cx="855540" cy="855540"/>
          </a:xfrm>
          <a:prstGeom prst="rect">
            <a:avLst/>
          </a:prstGeom>
        </p:spPr>
      </p:pic>
      <p:sp>
        <p:nvSpPr>
          <p:cNvPr id="40" name="TextBox 39"/>
          <p:cNvSpPr txBox="1"/>
          <p:nvPr/>
        </p:nvSpPr>
        <p:spPr>
          <a:xfrm>
            <a:off x="2563132" y="4664444"/>
            <a:ext cx="1425390"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US" sz="1400" b="1" kern="0" dirty="0">
                <a:latin typeface="+mj-lt"/>
                <a:ea typeface="Arial Unicode MS" pitchFamily="34" charset="-128"/>
                <a:cs typeface="Arial Unicode MS" pitchFamily="34" charset="-128"/>
              </a:rPr>
              <a:t>Inventory</a:t>
            </a:r>
            <a:br>
              <a:rPr lang="en-US" sz="1400" b="1" kern="0" dirty="0">
                <a:latin typeface="+mj-lt"/>
                <a:ea typeface="Arial Unicode MS" pitchFamily="34" charset="-128"/>
                <a:cs typeface="Arial Unicode MS" pitchFamily="34" charset="-128"/>
              </a:rPr>
            </a:br>
            <a:r>
              <a:rPr lang="en-US" sz="1400" b="1" kern="0" dirty="0">
                <a:latin typeface="+mj-lt"/>
                <a:ea typeface="Arial Unicode MS" pitchFamily="34" charset="-128"/>
                <a:cs typeface="Arial Unicode MS" pitchFamily="34" charset="-128"/>
              </a:rPr>
              <a:t>&amp; Distribution</a:t>
            </a:r>
          </a:p>
        </p:txBody>
      </p:sp>
      <p:sp>
        <p:nvSpPr>
          <p:cNvPr id="45" name="Oval 44"/>
          <p:cNvSpPr/>
          <p:nvPr/>
        </p:nvSpPr>
        <p:spPr bwMode="gray">
          <a:xfrm>
            <a:off x="3911271" y="4391351"/>
            <a:ext cx="1081084" cy="1059659"/>
          </a:xfrm>
          <a:prstGeom prst="ellipse">
            <a:avLst/>
          </a:prstGeom>
          <a:solidFill>
            <a:schemeClr val="bg1"/>
          </a:solidFill>
          <a:ln w="19050">
            <a:solidFill>
              <a:schemeClr val="accent2"/>
            </a:solidFill>
          </a:ln>
        </p:spPr>
        <p:txBody>
          <a:bodyPr wrap="square" rtlCol="0" anchor="ctr" anchorCtr="1">
            <a:noAutofit/>
          </a:bodyPr>
          <a:lstStyle/>
          <a:p>
            <a:pPr algn="ctr"/>
            <a:endParaRPr lang="en-US" sz="1200" dirty="0">
              <a:solidFill>
                <a:schemeClr val="bg1"/>
              </a:solidFill>
              <a:latin typeface="+mj-lt"/>
              <a:cs typeface="Arial"/>
            </a:endParaRPr>
          </a:p>
        </p:txBody>
      </p:sp>
      <p:pic>
        <p:nvPicPr>
          <p:cNvPr id="52" name="Picture 51"/>
          <p:cNvPicPr>
            <a:picLocks noChangeAspect="1"/>
          </p:cNvPicPr>
          <p:nvPr/>
        </p:nvPicPr>
        <p:blipFill>
          <a:blip r:embed="rId7"/>
          <a:stretch>
            <a:fillRect/>
          </a:stretch>
        </p:blipFill>
        <p:spPr>
          <a:xfrm>
            <a:off x="4086119" y="4555486"/>
            <a:ext cx="731388" cy="731388"/>
          </a:xfrm>
          <a:prstGeom prst="rect">
            <a:avLst/>
          </a:prstGeom>
        </p:spPr>
      </p:pic>
      <p:grpSp>
        <p:nvGrpSpPr>
          <p:cNvPr id="56" name="Group 55"/>
          <p:cNvGrpSpPr/>
          <p:nvPr/>
        </p:nvGrpSpPr>
        <p:grpSpPr>
          <a:xfrm>
            <a:off x="4641005" y="3212437"/>
            <a:ext cx="3055866" cy="764811"/>
            <a:chOff x="4371422" y="3003852"/>
            <a:chExt cx="3055866" cy="764811"/>
          </a:xfrm>
        </p:grpSpPr>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7847" y="3003852"/>
              <a:ext cx="2356390" cy="549367"/>
            </a:xfrm>
            <a:prstGeom prst="rect">
              <a:avLst/>
            </a:prstGeom>
          </p:spPr>
        </p:pic>
        <p:sp>
          <p:nvSpPr>
            <p:cNvPr id="58" name="TextBox 57"/>
            <p:cNvSpPr txBox="1"/>
            <p:nvPr/>
          </p:nvSpPr>
          <p:spPr>
            <a:xfrm>
              <a:off x="4371422" y="3553219"/>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BEST PRACTICE CORE PLATFORM</a:t>
              </a:r>
            </a:p>
          </p:txBody>
        </p:sp>
      </p:grpSp>
      <p:sp>
        <p:nvSpPr>
          <p:cNvPr id="60" name="Oval 59"/>
          <p:cNvSpPr/>
          <p:nvPr/>
        </p:nvSpPr>
        <p:spPr bwMode="gray">
          <a:xfrm>
            <a:off x="5536365" y="5146089"/>
            <a:ext cx="1021651" cy="1021651"/>
          </a:xfrm>
          <a:prstGeom prst="ellipse">
            <a:avLst/>
          </a:prstGeom>
          <a:solidFill>
            <a:schemeClr val="bg1"/>
          </a:solidFill>
          <a:ln w="19050">
            <a:solidFill>
              <a:schemeClr val="accent2"/>
            </a:solidFill>
          </a:ln>
        </p:spPr>
        <p:txBody>
          <a:bodyPr wrap="square" rtlCol="0" anchor="ctr" anchorCtr="1">
            <a:noAutofit/>
          </a:bodyPr>
          <a:lstStyle/>
          <a:p>
            <a:pPr algn="ctr"/>
            <a:endParaRPr lang="en-US" sz="1200" dirty="0">
              <a:solidFill>
                <a:schemeClr val="bg1"/>
              </a:solidFill>
              <a:latin typeface="+mj-lt"/>
              <a:cs typeface="Arial"/>
            </a:endParaRPr>
          </a:p>
        </p:txBody>
      </p:sp>
      <p:pic>
        <p:nvPicPr>
          <p:cNvPr id="26" name="Picture 25"/>
          <p:cNvPicPr>
            <a:picLocks noChangeAspect="1"/>
          </p:cNvPicPr>
          <p:nvPr/>
        </p:nvPicPr>
        <p:blipFill>
          <a:blip r:embed="rId9"/>
          <a:stretch>
            <a:fillRect/>
          </a:stretch>
        </p:blipFill>
        <p:spPr>
          <a:xfrm>
            <a:off x="5513241" y="5051220"/>
            <a:ext cx="1075225" cy="1075225"/>
          </a:xfrm>
          <a:prstGeom prst="rect">
            <a:avLst/>
          </a:prstGeom>
        </p:spPr>
      </p:pic>
      <p:sp>
        <p:nvSpPr>
          <p:cNvPr id="63" name="TextBox 62"/>
          <p:cNvSpPr txBox="1"/>
          <p:nvPr/>
        </p:nvSpPr>
        <p:spPr>
          <a:xfrm>
            <a:off x="5536365" y="6132692"/>
            <a:ext cx="1162498"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US" sz="1400" b="1" kern="0" dirty="0">
                <a:latin typeface="+mj-lt"/>
                <a:ea typeface="Arial Unicode MS" pitchFamily="34" charset="-128"/>
                <a:cs typeface="Arial Unicode MS" pitchFamily="34" charset="-128"/>
              </a:rPr>
              <a:t>Production</a:t>
            </a:r>
            <a:br>
              <a:rPr lang="en-US" sz="1400" b="1" kern="0" dirty="0">
                <a:latin typeface="+mj-lt"/>
                <a:ea typeface="Arial Unicode MS" pitchFamily="34" charset="-128"/>
                <a:cs typeface="Arial Unicode MS" pitchFamily="34" charset="-128"/>
              </a:rPr>
            </a:br>
            <a:r>
              <a:rPr lang="en-US" sz="1400" b="1" kern="0" dirty="0">
                <a:latin typeface="+mj-lt"/>
                <a:ea typeface="Arial Unicode MS" pitchFamily="34" charset="-128"/>
                <a:cs typeface="Arial Unicode MS" pitchFamily="34" charset="-128"/>
              </a:rPr>
              <a:t>&amp; MRP</a:t>
            </a:r>
          </a:p>
        </p:txBody>
      </p:sp>
      <p:sp>
        <p:nvSpPr>
          <p:cNvPr id="70" name="Oval 69"/>
          <p:cNvSpPr/>
          <p:nvPr/>
        </p:nvSpPr>
        <p:spPr bwMode="gray">
          <a:xfrm>
            <a:off x="7022760" y="4391350"/>
            <a:ext cx="1081084" cy="1059659"/>
          </a:xfrm>
          <a:prstGeom prst="ellipse">
            <a:avLst/>
          </a:prstGeom>
          <a:solidFill>
            <a:schemeClr val="bg1"/>
          </a:solidFill>
          <a:ln w="19050">
            <a:solidFill>
              <a:schemeClr val="accent2"/>
            </a:solidFill>
          </a:ln>
        </p:spPr>
        <p:txBody>
          <a:bodyPr wrap="square" rtlCol="0" anchor="ctr" anchorCtr="1">
            <a:noAutofit/>
          </a:bodyPr>
          <a:lstStyle/>
          <a:p>
            <a:pPr algn="ctr"/>
            <a:endParaRPr lang="en-US" sz="1200" dirty="0">
              <a:solidFill>
                <a:schemeClr val="bg1"/>
              </a:solidFill>
              <a:latin typeface="+mj-lt"/>
              <a:cs typeface="Arial"/>
            </a:endParaRPr>
          </a:p>
        </p:txBody>
      </p:sp>
      <p:pic>
        <p:nvPicPr>
          <p:cNvPr id="69" name="Picture 68"/>
          <p:cNvPicPr>
            <a:picLocks noChangeAspect="1"/>
          </p:cNvPicPr>
          <p:nvPr/>
        </p:nvPicPr>
        <p:blipFill>
          <a:blip r:embed="rId10"/>
          <a:stretch>
            <a:fillRect/>
          </a:stretch>
        </p:blipFill>
        <p:spPr>
          <a:xfrm>
            <a:off x="7056951" y="4415168"/>
            <a:ext cx="1012022" cy="1012022"/>
          </a:xfrm>
          <a:prstGeom prst="rect">
            <a:avLst/>
          </a:prstGeom>
        </p:spPr>
      </p:pic>
      <p:sp>
        <p:nvSpPr>
          <p:cNvPr id="73" name="TextBox 72"/>
          <p:cNvSpPr txBox="1"/>
          <p:nvPr/>
        </p:nvSpPr>
        <p:spPr>
          <a:xfrm>
            <a:off x="8120289" y="4659569"/>
            <a:ext cx="1879041"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US" sz="1400" b="1" kern="0" dirty="0">
                <a:latin typeface="+mj-lt"/>
                <a:ea typeface="Arial Unicode MS" pitchFamily="34" charset="-128"/>
                <a:cs typeface="Arial Unicode MS" pitchFamily="34" charset="-128"/>
              </a:rPr>
              <a:t>Project &amp; Resource</a:t>
            </a:r>
            <a:br>
              <a:rPr lang="en-US" sz="1400" b="1" kern="0" dirty="0">
                <a:latin typeface="+mj-lt"/>
                <a:ea typeface="Arial Unicode MS" pitchFamily="34" charset="-128"/>
                <a:cs typeface="Arial Unicode MS" pitchFamily="34" charset="-128"/>
              </a:rPr>
            </a:br>
            <a:r>
              <a:rPr lang="en-US" sz="1400" b="1" kern="0" dirty="0">
                <a:latin typeface="+mj-lt"/>
                <a:ea typeface="Arial Unicode MS" pitchFamily="34" charset="-128"/>
                <a:cs typeface="Arial Unicode MS" pitchFamily="34" charset="-128"/>
              </a:rPr>
              <a:t>management</a:t>
            </a:r>
          </a:p>
        </p:txBody>
      </p:sp>
    </p:spTree>
    <p:extLst>
      <p:ext uri="{BB962C8B-B14F-4D97-AF65-F5344CB8AC3E}">
        <p14:creationId xmlns:p14="http://schemas.microsoft.com/office/powerpoint/2010/main" val="93707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06383" y="610991"/>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MOBILE WORKFORCE</a:t>
            </a:r>
          </a:p>
        </p:txBody>
      </p:sp>
      <p:sp>
        <p:nvSpPr>
          <p:cNvPr id="35" name="TextBox 34"/>
          <p:cNvSpPr txBox="1"/>
          <p:nvPr/>
        </p:nvSpPr>
        <p:spPr>
          <a:xfrm>
            <a:off x="1006383" y="3712796"/>
            <a:ext cx="3596471"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SOFTWARE AS A SERVICE</a:t>
            </a:r>
          </a:p>
        </p:txBody>
      </p:sp>
      <p:pic>
        <p:nvPicPr>
          <p:cNvPr id="8" name="Picture 7"/>
          <p:cNvPicPr>
            <a:picLocks noChangeAspect="1"/>
          </p:cNvPicPr>
          <p:nvPr/>
        </p:nvPicPr>
        <p:blipFill>
          <a:blip r:embed="rId2"/>
          <a:stretch>
            <a:fillRect/>
          </a:stretch>
        </p:blipFill>
        <p:spPr>
          <a:xfrm>
            <a:off x="217682" y="364420"/>
            <a:ext cx="708586" cy="708586"/>
          </a:xfrm>
          <a:prstGeom prst="rect">
            <a:avLst/>
          </a:prstGeom>
        </p:spPr>
      </p:pic>
      <p:pic>
        <p:nvPicPr>
          <p:cNvPr id="9" name="Picture 8"/>
          <p:cNvPicPr>
            <a:picLocks noChangeAspect="1"/>
          </p:cNvPicPr>
          <p:nvPr/>
        </p:nvPicPr>
        <p:blipFill>
          <a:blip r:embed="rId3"/>
          <a:stretch>
            <a:fillRect/>
          </a:stretch>
        </p:blipFill>
        <p:spPr>
          <a:xfrm>
            <a:off x="148307" y="3333406"/>
            <a:ext cx="847336" cy="847336"/>
          </a:xfrm>
          <a:prstGeom prst="rect">
            <a:avLst/>
          </a:prstGeom>
        </p:spPr>
      </p:pic>
      <p:sp>
        <p:nvSpPr>
          <p:cNvPr id="11" name="Rectangle 10"/>
          <p:cNvSpPr/>
          <p:nvPr/>
        </p:nvSpPr>
        <p:spPr>
          <a:xfrm>
            <a:off x="949392" y="3975545"/>
            <a:ext cx="7214839" cy="646331"/>
          </a:xfrm>
          <a:prstGeom prst="rect">
            <a:avLst/>
          </a:prstGeom>
        </p:spPr>
        <p:txBody>
          <a:bodyPr wrap="square">
            <a:spAutoFit/>
          </a:bodyPr>
          <a:lstStyle/>
          <a:p>
            <a:r>
              <a:rPr lang="en-US" sz="1200" dirty="0">
                <a:solidFill>
                  <a:srgbClr val="333333"/>
                </a:solidFill>
                <a:latin typeface="+mj-lt"/>
                <a:ea typeface="Calibri" panose="020F0502020204030204" pitchFamily="34" charset="0"/>
                <a:cs typeface="Times New Roman" panose="02020603050405020304" pitchFamily="18" charset="0"/>
              </a:rPr>
              <a:t>Access all the integrated business management </a:t>
            </a:r>
          </a:p>
          <a:p>
            <a:r>
              <a:rPr lang="en-US" sz="1200" dirty="0">
                <a:solidFill>
                  <a:srgbClr val="333333"/>
                </a:solidFill>
                <a:latin typeface="+mj-lt"/>
                <a:ea typeface="Calibri" panose="020F0502020204030204" pitchFamily="34" charset="0"/>
                <a:cs typeface="Times New Roman" panose="02020603050405020304" pitchFamily="18" charset="0"/>
              </a:rPr>
              <a:t>functionality of the SAP Business One application </a:t>
            </a:r>
          </a:p>
          <a:p>
            <a:r>
              <a:rPr lang="en-US" sz="1200" dirty="0">
                <a:solidFill>
                  <a:srgbClr val="333333"/>
                </a:solidFill>
                <a:latin typeface="+mj-lt"/>
                <a:ea typeface="Calibri" panose="020F0502020204030204" pitchFamily="34" charset="0"/>
                <a:cs typeface="Times New Roman" panose="02020603050405020304" pitchFamily="18" charset="0"/>
              </a:rPr>
              <a:t>within your web browser, delivered as a service.</a:t>
            </a:r>
            <a:endParaRPr lang="en-ZA" sz="1200" dirty="0">
              <a:latin typeface="+mj-lt"/>
            </a:endParaRPr>
          </a:p>
        </p:txBody>
      </p:sp>
      <p:sp>
        <p:nvSpPr>
          <p:cNvPr id="12" name="Rectangle 11"/>
          <p:cNvSpPr/>
          <p:nvPr/>
        </p:nvSpPr>
        <p:spPr>
          <a:xfrm>
            <a:off x="936406" y="842233"/>
            <a:ext cx="7086717" cy="646331"/>
          </a:xfrm>
          <a:prstGeom prst="rect">
            <a:avLst/>
          </a:prstGeom>
        </p:spPr>
        <p:txBody>
          <a:bodyPr wrap="square">
            <a:spAutoFit/>
          </a:bodyPr>
          <a:lstStyle/>
          <a:p>
            <a:r>
              <a:rPr lang="en-US" sz="1200" dirty="0">
                <a:latin typeface="+mj-lt"/>
              </a:rPr>
              <a:t>Mobilize your sales and services teams by giving </a:t>
            </a:r>
          </a:p>
          <a:p>
            <a:r>
              <a:rPr lang="en-US" sz="1200" dirty="0">
                <a:latin typeface="+mj-lt"/>
              </a:rPr>
              <a:t>them the flexibility to view and manage their tasks </a:t>
            </a:r>
          </a:p>
          <a:p>
            <a:r>
              <a:rPr lang="en-US" sz="1200" dirty="0">
                <a:latin typeface="+mj-lt"/>
              </a:rPr>
              <a:t>and processes away from the office, at any time. </a:t>
            </a:r>
            <a:endParaRPr lang="en-ZA" sz="1200" dirty="0">
              <a:latin typeface="+mj-lt"/>
            </a:endParaRPr>
          </a:p>
        </p:txBody>
      </p:sp>
      <p:grpSp>
        <p:nvGrpSpPr>
          <p:cNvPr id="13" name="Group 12"/>
          <p:cNvGrpSpPr/>
          <p:nvPr/>
        </p:nvGrpSpPr>
        <p:grpSpPr>
          <a:xfrm>
            <a:off x="4835641" y="826435"/>
            <a:ext cx="1230694" cy="2074252"/>
            <a:chOff x="5582695" y="3595519"/>
            <a:chExt cx="1397771" cy="2581351"/>
          </a:xfrm>
        </p:grpSpPr>
        <p:pic>
          <p:nvPicPr>
            <p:cNvPr id="14" name="Picture 2" descr="C:\Users\i033344\Desktop\res\Samsung_Galaxy_Nexus_Rende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82695" y="3595519"/>
              <a:ext cx="1397771" cy="258135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06175" y="3914798"/>
              <a:ext cx="1150844" cy="2046955"/>
            </a:xfrm>
            <a:prstGeom prst="rect">
              <a:avLst/>
            </a:prstGeom>
          </p:spPr>
        </p:pic>
      </p:grpSp>
      <p:grpSp>
        <p:nvGrpSpPr>
          <p:cNvPr id="16" name="Group 15"/>
          <p:cNvGrpSpPr/>
          <p:nvPr/>
        </p:nvGrpSpPr>
        <p:grpSpPr>
          <a:xfrm>
            <a:off x="6339738" y="763854"/>
            <a:ext cx="1187599" cy="2153357"/>
            <a:chOff x="6988805" y="3569769"/>
            <a:chExt cx="1304879" cy="2595259"/>
          </a:xfrm>
        </p:grpSpPr>
        <p:pic>
          <p:nvPicPr>
            <p:cNvPr id="17" name="Picture 2" descr="C:\Users\d030215\Desktop\PPT\iphone-6-apple-pic.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988805" y="3569769"/>
              <a:ext cx="1304879" cy="2595259"/>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106732" y="3894970"/>
              <a:ext cx="1099542" cy="1965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7800740" y="751045"/>
            <a:ext cx="2796361" cy="2222260"/>
            <a:chOff x="8274627" y="3965319"/>
            <a:chExt cx="2797008" cy="2222774"/>
          </a:xfrm>
        </p:grpSpPr>
        <p:grpSp>
          <p:nvGrpSpPr>
            <p:cNvPr id="20" name="Group 49"/>
            <p:cNvGrpSpPr/>
            <p:nvPr/>
          </p:nvGrpSpPr>
          <p:grpSpPr>
            <a:xfrm>
              <a:off x="8274627" y="3965319"/>
              <a:ext cx="2797008" cy="2222774"/>
              <a:chOff x="4447916" y="2104414"/>
              <a:chExt cx="4483941" cy="3491714"/>
            </a:xfrm>
          </p:grpSpPr>
          <p:pic>
            <p:nvPicPr>
              <p:cNvPr id="22" name="Picture 4" descr="C:\Users\D030215\Desktop\PPT\ipad_fr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6200000">
                <a:off x="4944030" y="1608300"/>
                <a:ext cx="3491714" cy="4483941"/>
              </a:xfrm>
              <a:prstGeom prst="rect">
                <a:avLst/>
              </a:prstGeom>
              <a:noFill/>
              <a:effectLst/>
            </p:spPr>
          </p:pic>
          <p:sp>
            <p:nvSpPr>
              <p:cNvPr id="23" name="Right Triangle 53"/>
              <p:cNvSpPr/>
              <p:nvPr/>
            </p:nvSpPr>
            <p:spPr>
              <a:xfrm rot="10800000">
                <a:off x="6686572" y="3561580"/>
                <a:ext cx="631616" cy="1824383"/>
              </a:xfrm>
              <a:prstGeom prst="rtTriangle">
                <a:avLst/>
              </a:prstGeom>
              <a:gradFill>
                <a:gsLst>
                  <a:gs pos="19000">
                    <a:schemeClr val="bg1">
                      <a:alpha val="8000"/>
                    </a:schemeClr>
                  </a:gs>
                  <a:gs pos="50000">
                    <a:schemeClr val="bg1">
                      <a:alpha val="3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pic>
          <p:nvPicPr>
            <p:cNvPr id="21" name="Picture 2" descr="C:\Users\d030215\Desktop\PPT\iOS 1.11.0 New Feature Screenshots\iOS 1.11.0 New Feature Screenshots\Cockpit_3.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8538591" y="4235450"/>
              <a:ext cx="2235812" cy="167685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40" name="Picture 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21864" y="3429528"/>
            <a:ext cx="4880596" cy="3279850"/>
          </a:xfrm>
          <a:prstGeom prst="rect">
            <a:avLst/>
          </a:prstGeom>
        </p:spPr>
      </p:pic>
      <p:cxnSp>
        <p:nvCxnSpPr>
          <p:cNvPr id="52" name="Straight Connector 51"/>
          <p:cNvCxnSpPr/>
          <p:nvPr/>
        </p:nvCxnSpPr>
        <p:spPr>
          <a:xfrm flipH="1" flipV="1">
            <a:off x="464921" y="3356910"/>
            <a:ext cx="11437107" cy="253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46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47196" y="193933"/>
            <a:ext cx="1049560" cy="1049560"/>
          </a:xfrm>
          <a:prstGeom prst="rect">
            <a:avLst/>
          </a:prstGeom>
        </p:spPr>
      </p:pic>
      <p:sp>
        <p:nvSpPr>
          <p:cNvPr id="32" name="TextBox 31"/>
          <p:cNvSpPr txBox="1"/>
          <p:nvPr/>
        </p:nvSpPr>
        <p:spPr>
          <a:xfrm>
            <a:off x="1006383" y="610991"/>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INDUSTRY EXTENSIBILITY</a:t>
            </a:r>
          </a:p>
        </p:txBody>
      </p:sp>
      <p:pic>
        <p:nvPicPr>
          <p:cNvPr id="34" name="Picture 33"/>
          <p:cNvPicPr>
            <a:picLocks noChangeAspect="1"/>
          </p:cNvPicPr>
          <p:nvPr/>
        </p:nvPicPr>
        <p:blipFill>
          <a:blip r:embed="rId3"/>
          <a:stretch>
            <a:fillRect/>
          </a:stretch>
        </p:blipFill>
        <p:spPr>
          <a:xfrm>
            <a:off x="257101" y="3486518"/>
            <a:ext cx="629749" cy="629749"/>
          </a:xfrm>
          <a:prstGeom prst="rect">
            <a:avLst/>
          </a:prstGeom>
        </p:spPr>
      </p:pic>
      <p:sp>
        <p:nvSpPr>
          <p:cNvPr id="35" name="TextBox 34"/>
          <p:cNvSpPr txBox="1"/>
          <p:nvPr/>
        </p:nvSpPr>
        <p:spPr>
          <a:xfrm>
            <a:off x="886850" y="3693670"/>
            <a:ext cx="3596471"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BUSINESS INTEGRATION</a:t>
            </a:r>
          </a:p>
        </p:txBody>
      </p:sp>
      <p:sp>
        <p:nvSpPr>
          <p:cNvPr id="37" name="Rectangle 36"/>
          <p:cNvSpPr/>
          <p:nvPr/>
        </p:nvSpPr>
        <p:spPr bwMode="gray">
          <a:xfrm>
            <a:off x="3748920" y="4636067"/>
            <a:ext cx="2743230" cy="974447"/>
          </a:xfrm>
          <a:prstGeom prst="rect">
            <a:avLst/>
          </a:prstGeom>
          <a:solidFill>
            <a:schemeClr val="bg1">
              <a:lumMod val="95000"/>
            </a:schemeClr>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41" name="Rectangle 40"/>
          <p:cNvSpPr/>
          <p:nvPr/>
        </p:nvSpPr>
        <p:spPr bwMode="gray">
          <a:xfrm>
            <a:off x="9464138" y="4637254"/>
            <a:ext cx="1960714" cy="974447"/>
          </a:xfrm>
          <a:prstGeom prst="rect">
            <a:avLst/>
          </a:prstGeom>
          <a:solidFill>
            <a:schemeClr val="bg1">
              <a:lumMod val="95000"/>
            </a:schemeClr>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42" name="Rectangle 41"/>
          <p:cNvSpPr/>
          <p:nvPr/>
        </p:nvSpPr>
        <p:spPr bwMode="gray">
          <a:xfrm>
            <a:off x="6579756" y="4637254"/>
            <a:ext cx="2804889" cy="974447"/>
          </a:xfrm>
          <a:prstGeom prst="rect">
            <a:avLst/>
          </a:prstGeom>
          <a:solidFill>
            <a:schemeClr val="bg1">
              <a:lumMod val="95000"/>
            </a:schemeClr>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43" name="Rectangle 42"/>
          <p:cNvSpPr/>
          <p:nvPr/>
        </p:nvSpPr>
        <p:spPr bwMode="gray">
          <a:xfrm>
            <a:off x="918442" y="4637254"/>
            <a:ext cx="2743230" cy="974447"/>
          </a:xfrm>
          <a:prstGeom prst="rect">
            <a:avLst/>
          </a:prstGeom>
          <a:solidFill>
            <a:schemeClr val="bg1">
              <a:lumMod val="95000"/>
            </a:schemeClr>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44" name="Rectangle 43"/>
          <p:cNvSpPr/>
          <p:nvPr/>
        </p:nvSpPr>
        <p:spPr bwMode="gray">
          <a:xfrm>
            <a:off x="918442" y="5623114"/>
            <a:ext cx="2743230" cy="568960"/>
          </a:xfrm>
          <a:prstGeom prst="rect">
            <a:avLst/>
          </a:prstGeom>
          <a:solidFill>
            <a:schemeClr val="accent1"/>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46" name="Rectangle 45"/>
          <p:cNvSpPr/>
          <p:nvPr/>
        </p:nvSpPr>
        <p:spPr bwMode="gray">
          <a:xfrm>
            <a:off x="6580114" y="5623114"/>
            <a:ext cx="2812049" cy="568960"/>
          </a:xfrm>
          <a:prstGeom prst="rect">
            <a:avLst/>
          </a:prstGeom>
          <a:solidFill>
            <a:schemeClr val="accent1"/>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47" name="Rectangle 46"/>
          <p:cNvSpPr/>
          <p:nvPr/>
        </p:nvSpPr>
        <p:spPr bwMode="gray">
          <a:xfrm>
            <a:off x="9464139" y="5623114"/>
            <a:ext cx="1964330" cy="568960"/>
          </a:xfrm>
          <a:prstGeom prst="rect">
            <a:avLst/>
          </a:prstGeom>
          <a:solidFill>
            <a:schemeClr val="accent1"/>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53" name="TextBox 52"/>
          <p:cNvSpPr txBox="1"/>
          <p:nvPr/>
        </p:nvSpPr>
        <p:spPr>
          <a:xfrm>
            <a:off x="7265214" y="5715031"/>
            <a:ext cx="1441851" cy="481884"/>
          </a:xfrm>
          <a:prstGeom prst="rect">
            <a:avLst/>
          </a:prstGeom>
          <a:noFill/>
        </p:spPr>
        <p:txBody>
          <a:bodyPr wrap="none" rtlCol="0">
            <a:noAutofit/>
          </a:bodyPr>
          <a:lstStyle/>
          <a:p>
            <a:pPr algn="ctr" fontAlgn="base">
              <a:lnSpc>
                <a:spcPct val="80000"/>
              </a:lnSpc>
              <a:spcBef>
                <a:spcPct val="50000"/>
              </a:spcBef>
              <a:spcAft>
                <a:spcPct val="0"/>
              </a:spcAft>
              <a:buClr>
                <a:srgbClr val="F0AB00"/>
              </a:buClr>
              <a:buSzPct val="80000"/>
            </a:pPr>
            <a:r>
              <a:rPr lang="en-US" sz="1200" b="1" kern="200" dirty="0">
                <a:latin typeface="+mj-lt"/>
                <a:ea typeface="Arial Unicode MS" pitchFamily="34" charset="-128"/>
                <a:cs typeface="Arial Unicode MS" pitchFamily="34" charset="-128"/>
              </a:rPr>
              <a:t>Ecosystem</a:t>
            </a:r>
            <a:br>
              <a:rPr lang="en-US" sz="1200" b="1" kern="200" dirty="0">
                <a:latin typeface="+mj-lt"/>
                <a:ea typeface="Arial Unicode MS" pitchFamily="34" charset="-128"/>
                <a:cs typeface="Arial Unicode MS" pitchFamily="34" charset="-128"/>
              </a:rPr>
            </a:br>
            <a:r>
              <a:rPr lang="en-US" sz="1200" b="1" kern="200" dirty="0">
                <a:latin typeface="+mj-lt"/>
                <a:ea typeface="Arial Unicode MS" pitchFamily="34" charset="-128"/>
                <a:cs typeface="Arial Unicode MS" pitchFamily="34" charset="-128"/>
              </a:rPr>
              <a:t>integration</a:t>
            </a:r>
          </a:p>
        </p:txBody>
      </p:sp>
      <p:sp>
        <p:nvSpPr>
          <p:cNvPr id="54" name="TextBox 53"/>
          <p:cNvSpPr txBox="1"/>
          <p:nvPr/>
        </p:nvSpPr>
        <p:spPr>
          <a:xfrm>
            <a:off x="886850" y="5228342"/>
            <a:ext cx="861537" cy="415498"/>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Automated RFQ</a:t>
            </a:r>
          </a:p>
        </p:txBody>
      </p:sp>
      <p:sp>
        <p:nvSpPr>
          <p:cNvPr id="55" name="TextBox 54"/>
          <p:cNvSpPr txBox="1"/>
          <p:nvPr/>
        </p:nvSpPr>
        <p:spPr>
          <a:xfrm>
            <a:off x="2598816" y="5234835"/>
            <a:ext cx="1142349"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Point of Sale</a:t>
            </a:r>
          </a:p>
        </p:txBody>
      </p:sp>
      <p:sp>
        <p:nvSpPr>
          <p:cNvPr id="61" name="TextBox 60"/>
          <p:cNvSpPr txBox="1"/>
          <p:nvPr/>
        </p:nvSpPr>
        <p:spPr>
          <a:xfrm>
            <a:off x="6541947" y="5211848"/>
            <a:ext cx="984145" cy="2616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E-commerce</a:t>
            </a:r>
          </a:p>
        </p:txBody>
      </p:sp>
      <p:sp>
        <p:nvSpPr>
          <p:cNvPr id="62" name="TextBox 61"/>
          <p:cNvSpPr txBox="1"/>
          <p:nvPr/>
        </p:nvSpPr>
        <p:spPr>
          <a:xfrm>
            <a:off x="7560785" y="5211848"/>
            <a:ext cx="777778" cy="383182"/>
          </a:xfrm>
          <a:prstGeom prst="rect">
            <a:avLst/>
          </a:prstGeom>
          <a:noFill/>
        </p:spPr>
        <p:txBody>
          <a:bodyPr wrap="none" rtlCol="0">
            <a:spAutoFit/>
          </a:bodyPr>
          <a:lstStyle/>
          <a:p>
            <a:pPr algn="ctr" fontAlgn="base">
              <a:lnSpc>
                <a:spcPct val="90000"/>
              </a:lnSpc>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Social </a:t>
            </a:r>
            <a:br>
              <a:rPr lang="en-US" sz="1050" kern="0" dirty="0">
                <a:solidFill>
                  <a:schemeClr val="accent2"/>
                </a:solidFill>
                <a:latin typeface="+mj-lt"/>
                <a:ea typeface="Arial Unicode MS" pitchFamily="34" charset="-128"/>
                <a:cs typeface="Arial Unicode MS" pitchFamily="34" charset="-128"/>
              </a:rPr>
            </a:br>
            <a:r>
              <a:rPr lang="en-US" sz="1050" kern="0" dirty="0">
                <a:solidFill>
                  <a:schemeClr val="accent2"/>
                </a:solidFill>
                <a:latin typeface="+mj-lt"/>
                <a:ea typeface="Arial Unicode MS" pitchFamily="34" charset="-128"/>
                <a:cs typeface="Arial Unicode MS" pitchFamily="34" charset="-128"/>
              </a:rPr>
              <a:t>Networks</a:t>
            </a:r>
          </a:p>
        </p:txBody>
      </p:sp>
      <p:sp>
        <p:nvSpPr>
          <p:cNvPr id="64" name="TextBox 63"/>
          <p:cNvSpPr txBox="1"/>
          <p:nvPr/>
        </p:nvSpPr>
        <p:spPr>
          <a:xfrm>
            <a:off x="8406034" y="5211848"/>
            <a:ext cx="1015898" cy="2616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Collaboration</a:t>
            </a:r>
          </a:p>
        </p:txBody>
      </p:sp>
      <p:sp>
        <p:nvSpPr>
          <p:cNvPr id="71" name="TextBox 70"/>
          <p:cNvSpPr txBox="1"/>
          <p:nvPr/>
        </p:nvSpPr>
        <p:spPr>
          <a:xfrm>
            <a:off x="1179555" y="5715032"/>
            <a:ext cx="2221005" cy="193801"/>
          </a:xfrm>
          <a:prstGeom prst="rect">
            <a:avLst/>
          </a:prstGeom>
          <a:noFill/>
        </p:spPr>
        <p:txBody>
          <a:bodyPr wrap="none" rtlCol="0">
            <a:noAutofit/>
          </a:bodyPr>
          <a:lstStyle/>
          <a:p>
            <a:pPr algn="ctr" fontAlgn="base">
              <a:lnSpc>
                <a:spcPct val="80000"/>
              </a:lnSpc>
              <a:spcBef>
                <a:spcPct val="50000"/>
              </a:spcBef>
              <a:spcAft>
                <a:spcPct val="0"/>
              </a:spcAft>
              <a:buClr>
                <a:srgbClr val="F0AB00"/>
              </a:buClr>
              <a:buSzPct val="80000"/>
            </a:pPr>
            <a:r>
              <a:rPr lang="en-US" sz="1200" b="1" kern="200" dirty="0">
                <a:latin typeface="+mj-lt"/>
                <a:ea typeface="Arial Unicode MS" pitchFamily="34" charset="-128"/>
                <a:cs typeface="Arial Unicode MS" pitchFamily="34" charset="-128"/>
              </a:rPr>
              <a:t>Ready-to-run</a:t>
            </a:r>
            <a:br>
              <a:rPr lang="en-US" sz="1200" b="1" kern="200" dirty="0">
                <a:latin typeface="+mj-lt"/>
                <a:ea typeface="Arial Unicode MS" pitchFamily="34" charset="-128"/>
                <a:cs typeface="Arial Unicode MS" pitchFamily="34" charset="-128"/>
              </a:rPr>
            </a:br>
            <a:r>
              <a:rPr lang="en-US" sz="1200" b="1" kern="200" dirty="0">
                <a:latin typeface="+mj-lt"/>
                <a:ea typeface="Arial Unicode MS" pitchFamily="34" charset="-128"/>
                <a:cs typeface="Arial Unicode MS" pitchFamily="34" charset="-128"/>
              </a:rPr>
              <a:t>integrations</a:t>
            </a:r>
          </a:p>
        </p:txBody>
      </p:sp>
      <p:sp>
        <p:nvSpPr>
          <p:cNvPr id="72" name="TextBox 71"/>
          <p:cNvSpPr txBox="1"/>
          <p:nvPr/>
        </p:nvSpPr>
        <p:spPr>
          <a:xfrm>
            <a:off x="9525009" y="5715031"/>
            <a:ext cx="1842590" cy="359734"/>
          </a:xfrm>
          <a:prstGeom prst="rect">
            <a:avLst/>
          </a:prstGeom>
          <a:noFill/>
        </p:spPr>
        <p:txBody>
          <a:bodyPr wrap="square" rtlCol="0">
            <a:noAutofit/>
          </a:bodyPr>
          <a:lstStyle/>
          <a:p>
            <a:pPr algn="ctr" fontAlgn="base">
              <a:lnSpc>
                <a:spcPct val="80000"/>
              </a:lnSpc>
              <a:spcBef>
                <a:spcPct val="50000"/>
              </a:spcBef>
              <a:spcAft>
                <a:spcPct val="0"/>
              </a:spcAft>
              <a:buClr>
                <a:srgbClr val="F0AB00"/>
              </a:buClr>
              <a:buSzPct val="80000"/>
            </a:pPr>
            <a:r>
              <a:rPr lang="en-US" sz="1200" b="1" kern="200" dirty="0">
                <a:latin typeface="+mj-lt"/>
                <a:ea typeface="Arial Unicode MS" pitchFamily="34" charset="-128"/>
                <a:cs typeface="Arial Unicode MS" pitchFamily="34" charset="-128"/>
              </a:rPr>
              <a:t>Intercompany &amp; subsidiary integration</a:t>
            </a:r>
          </a:p>
        </p:txBody>
      </p:sp>
      <p:cxnSp>
        <p:nvCxnSpPr>
          <p:cNvPr id="74" name="Straight Connector 73"/>
          <p:cNvCxnSpPr/>
          <p:nvPr/>
        </p:nvCxnSpPr>
        <p:spPr>
          <a:xfrm flipH="1">
            <a:off x="9525010" y="5623114"/>
            <a:ext cx="186102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2191" y="4737299"/>
            <a:ext cx="1089561" cy="355197"/>
          </a:xfrm>
          <a:prstGeom prst="rect">
            <a:avLst/>
          </a:prstGeom>
        </p:spPr>
      </p:pic>
      <p:pic>
        <p:nvPicPr>
          <p:cNvPr id="76" name="Picture 2" descr="C:\Users\I077745\AppData\Local\Temp\SNAGHTMLd1632c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569" y="5090163"/>
            <a:ext cx="1589866" cy="431686"/>
          </a:xfrm>
          <a:prstGeom prst="rect">
            <a:avLst/>
          </a:prstGeom>
          <a:noFill/>
          <a:extLst>
            <a:ext uri="{909E8E84-426E-40dd-AFC4-6F175D3DCCD1}">
              <a14:hiddenFill xmlns="" xmlns:a14="http://schemas.microsoft.com/office/drawing/2010/main">
                <a:solidFill>
                  <a:srgbClr val="FFFFFF"/>
                </a:solidFill>
              </a14:hiddenFill>
            </a:ext>
          </a:extLst>
        </p:spPr>
      </p:pic>
      <p:pic>
        <p:nvPicPr>
          <p:cNvPr id="77" name="Picture 4" descr="C:\Users\I077745\AppData\Local\Temp\SNAGHTMLd2059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1923" y="4766259"/>
            <a:ext cx="1287952" cy="289900"/>
          </a:xfrm>
          <a:prstGeom prst="rect">
            <a:avLst/>
          </a:prstGeom>
          <a:noFill/>
          <a:extLst>
            <a:ext uri="{909E8E84-426E-40dd-AFC4-6F175D3DCCD1}">
              <a14:hiddenFill xmlns="" xmlns:a14="http://schemas.microsoft.com/office/drawing/2010/main">
                <a:solidFill>
                  <a:srgbClr val="FFFFFF"/>
                </a:solidFill>
              </a14:hiddenFill>
            </a:ext>
          </a:extLst>
        </p:spPr>
      </p:pic>
      <p:pic>
        <p:nvPicPr>
          <p:cNvPr id="78" name="Picture 77"/>
          <p:cNvPicPr>
            <a:picLocks noChangeAspect="1"/>
          </p:cNvPicPr>
          <p:nvPr/>
        </p:nvPicPr>
        <p:blipFill>
          <a:blip r:embed="rId7"/>
          <a:stretch>
            <a:fillRect/>
          </a:stretch>
        </p:blipFill>
        <p:spPr>
          <a:xfrm>
            <a:off x="7628525" y="4667895"/>
            <a:ext cx="645029" cy="645029"/>
          </a:xfrm>
          <a:prstGeom prst="rect">
            <a:avLst/>
          </a:prstGeom>
        </p:spPr>
      </p:pic>
      <p:pic>
        <p:nvPicPr>
          <p:cNvPr id="79" name="Picture 78"/>
          <p:cNvPicPr>
            <a:picLocks noChangeAspect="1"/>
          </p:cNvPicPr>
          <p:nvPr/>
        </p:nvPicPr>
        <p:blipFill>
          <a:blip r:embed="rId8"/>
          <a:stretch>
            <a:fillRect/>
          </a:stretch>
        </p:blipFill>
        <p:spPr>
          <a:xfrm>
            <a:off x="6691667" y="4664596"/>
            <a:ext cx="638335" cy="638335"/>
          </a:xfrm>
          <a:prstGeom prst="rect">
            <a:avLst/>
          </a:prstGeom>
        </p:spPr>
      </p:pic>
      <p:pic>
        <p:nvPicPr>
          <p:cNvPr id="80" name="Picture 79"/>
          <p:cNvPicPr>
            <a:picLocks noChangeAspect="1"/>
          </p:cNvPicPr>
          <p:nvPr/>
        </p:nvPicPr>
        <p:blipFill>
          <a:blip r:embed="rId9"/>
          <a:stretch>
            <a:fillRect/>
          </a:stretch>
        </p:blipFill>
        <p:spPr>
          <a:xfrm>
            <a:off x="8641597" y="4723025"/>
            <a:ext cx="569747" cy="569747"/>
          </a:xfrm>
          <a:prstGeom prst="rect">
            <a:avLst/>
          </a:prstGeom>
        </p:spPr>
      </p:pic>
      <p:pic>
        <p:nvPicPr>
          <p:cNvPr id="81" name="Picture 80"/>
          <p:cNvPicPr>
            <a:picLocks noChangeAspect="1"/>
          </p:cNvPicPr>
          <p:nvPr/>
        </p:nvPicPr>
        <p:blipFill>
          <a:blip r:embed="rId10"/>
          <a:stretch>
            <a:fillRect/>
          </a:stretch>
        </p:blipFill>
        <p:spPr>
          <a:xfrm>
            <a:off x="1020176" y="4701142"/>
            <a:ext cx="637322" cy="637322"/>
          </a:xfrm>
          <a:prstGeom prst="rect">
            <a:avLst/>
          </a:prstGeom>
        </p:spPr>
      </p:pic>
      <p:pic>
        <p:nvPicPr>
          <p:cNvPr id="82" name="Picture 8" descr="C:\Users\I077745\AppData\Local\Temp\SNAGHTMLd3b025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72469" y="4773105"/>
            <a:ext cx="806377" cy="625703"/>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10" descr="C:\Users\I077745\AppData\Local\Temp\SNAGHTMLd5032d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99400" y="4796897"/>
            <a:ext cx="916218" cy="640983"/>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Picture 83"/>
          <p:cNvPicPr>
            <a:picLocks noChangeAspect="1"/>
          </p:cNvPicPr>
          <p:nvPr/>
        </p:nvPicPr>
        <p:blipFill>
          <a:blip r:embed="rId13"/>
          <a:stretch>
            <a:fillRect/>
          </a:stretch>
        </p:blipFill>
        <p:spPr>
          <a:xfrm>
            <a:off x="2904806" y="4737425"/>
            <a:ext cx="540946" cy="540946"/>
          </a:xfrm>
          <a:prstGeom prst="rect">
            <a:avLst/>
          </a:prstGeom>
        </p:spPr>
      </p:pic>
      <p:sp>
        <p:nvSpPr>
          <p:cNvPr id="85" name="Rectangle 84"/>
          <p:cNvSpPr/>
          <p:nvPr/>
        </p:nvSpPr>
        <p:spPr bwMode="gray">
          <a:xfrm>
            <a:off x="3748920" y="5621927"/>
            <a:ext cx="2743230" cy="568960"/>
          </a:xfrm>
          <a:prstGeom prst="rect">
            <a:avLst/>
          </a:prstGeom>
          <a:solidFill>
            <a:schemeClr val="accent1"/>
          </a:solidFill>
        </p:spPr>
        <p:txBody>
          <a:bodyPr wrap="square" rtlCol="0" anchor="ctr" anchorCtr="1">
            <a:noAutofit/>
          </a:bodyPr>
          <a:lstStyle/>
          <a:p>
            <a:pPr algn="ctr"/>
            <a:endParaRPr lang="en-US" sz="1200" dirty="0">
              <a:solidFill>
                <a:schemeClr val="bg1"/>
              </a:solidFill>
              <a:latin typeface="+mj-lt"/>
              <a:cs typeface="Arial"/>
            </a:endParaRPr>
          </a:p>
        </p:txBody>
      </p:sp>
      <p:sp>
        <p:nvSpPr>
          <p:cNvPr id="86" name="TextBox 85"/>
          <p:cNvSpPr txBox="1"/>
          <p:nvPr/>
        </p:nvSpPr>
        <p:spPr>
          <a:xfrm>
            <a:off x="4000962" y="5710802"/>
            <a:ext cx="2221005" cy="193801"/>
          </a:xfrm>
          <a:prstGeom prst="rect">
            <a:avLst/>
          </a:prstGeom>
          <a:noFill/>
        </p:spPr>
        <p:txBody>
          <a:bodyPr wrap="none" rtlCol="0">
            <a:noAutofit/>
          </a:bodyPr>
          <a:lstStyle/>
          <a:p>
            <a:pPr algn="ctr" fontAlgn="base">
              <a:lnSpc>
                <a:spcPct val="80000"/>
              </a:lnSpc>
              <a:spcBef>
                <a:spcPct val="50000"/>
              </a:spcBef>
              <a:spcAft>
                <a:spcPct val="0"/>
              </a:spcAft>
              <a:buClr>
                <a:srgbClr val="F0AB00"/>
              </a:buClr>
              <a:buSzPct val="80000"/>
            </a:pPr>
            <a:r>
              <a:rPr lang="en-US" sz="1200" b="1" kern="200" dirty="0">
                <a:latin typeface="+mj-lt"/>
                <a:ea typeface="Arial Unicode MS" pitchFamily="34" charset="-128"/>
                <a:cs typeface="Arial Unicode MS" pitchFamily="34" charset="-128"/>
              </a:rPr>
              <a:t>Business Networks </a:t>
            </a:r>
            <a:br>
              <a:rPr lang="en-US" sz="1200" b="1" kern="200" dirty="0">
                <a:latin typeface="+mj-lt"/>
                <a:ea typeface="Arial Unicode MS" pitchFamily="34" charset="-128"/>
                <a:cs typeface="Arial Unicode MS" pitchFamily="34" charset="-128"/>
              </a:rPr>
            </a:br>
            <a:r>
              <a:rPr lang="en-US" sz="1200" b="1" kern="200" dirty="0">
                <a:latin typeface="+mj-lt"/>
                <a:ea typeface="Arial Unicode MS" pitchFamily="34" charset="-128"/>
                <a:cs typeface="Arial Unicode MS" pitchFamily="34" charset="-128"/>
              </a:rPr>
              <a:t>integrations</a:t>
            </a:r>
          </a:p>
        </p:txBody>
      </p:sp>
      <p:pic>
        <p:nvPicPr>
          <p:cNvPr id="87" name="Picture 86"/>
          <p:cNvPicPr>
            <a:picLocks noChangeAspect="1"/>
          </p:cNvPicPr>
          <p:nvPr/>
        </p:nvPicPr>
        <p:blipFill>
          <a:blip r:embed="rId14"/>
          <a:stretch>
            <a:fillRect/>
          </a:stretch>
        </p:blipFill>
        <p:spPr>
          <a:xfrm>
            <a:off x="1949403" y="4705444"/>
            <a:ext cx="669575" cy="669575"/>
          </a:xfrm>
          <a:prstGeom prst="rect">
            <a:avLst/>
          </a:prstGeom>
        </p:spPr>
      </p:pic>
      <p:sp>
        <p:nvSpPr>
          <p:cNvPr id="88" name="TextBox 87"/>
          <p:cNvSpPr txBox="1"/>
          <p:nvPr/>
        </p:nvSpPr>
        <p:spPr>
          <a:xfrm>
            <a:off x="1829017" y="5243715"/>
            <a:ext cx="861537" cy="415498"/>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Digital Campaigns</a:t>
            </a:r>
          </a:p>
        </p:txBody>
      </p:sp>
      <p:graphicFrame>
        <p:nvGraphicFramePr>
          <p:cNvPr id="125" name="Table 124"/>
          <p:cNvGraphicFramePr>
            <a:graphicFrameLocks noGrp="1"/>
          </p:cNvGraphicFramePr>
          <p:nvPr>
            <p:extLst>
              <p:ext uri="{D42A27DB-BD31-4B8C-83A1-F6EECF244321}">
                <p14:modId xmlns:p14="http://schemas.microsoft.com/office/powerpoint/2010/main" val="3795665393"/>
              </p:ext>
            </p:extLst>
          </p:nvPr>
        </p:nvGraphicFramePr>
        <p:xfrm>
          <a:off x="1785265" y="1497982"/>
          <a:ext cx="8483697" cy="1514976"/>
        </p:xfrm>
        <a:graphic>
          <a:graphicData uri="http://schemas.openxmlformats.org/drawingml/2006/table">
            <a:tbl>
              <a:tblPr firstRow="1" bandRow="1">
                <a:tableStyleId>{2D5ABB26-0587-4C30-8999-92F81FD0307C}</a:tableStyleId>
              </a:tblPr>
              <a:tblGrid>
                <a:gridCol w="942633">
                  <a:extLst>
                    <a:ext uri="{9D8B030D-6E8A-4147-A177-3AD203B41FA5}">
                      <a16:colId xmlns:a16="http://schemas.microsoft.com/office/drawing/2014/main" val="20000"/>
                    </a:ext>
                  </a:extLst>
                </a:gridCol>
                <a:gridCol w="942633">
                  <a:extLst>
                    <a:ext uri="{9D8B030D-6E8A-4147-A177-3AD203B41FA5}">
                      <a16:colId xmlns:a16="http://schemas.microsoft.com/office/drawing/2014/main" val="20001"/>
                    </a:ext>
                  </a:extLst>
                </a:gridCol>
                <a:gridCol w="942633">
                  <a:extLst>
                    <a:ext uri="{9D8B030D-6E8A-4147-A177-3AD203B41FA5}">
                      <a16:colId xmlns:a16="http://schemas.microsoft.com/office/drawing/2014/main" val="20002"/>
                    </a:ext>
                  </a:extLst>
                </a:gridCol>
                <a:gridCol w="942633">
                  <a:extLst>
                    <a:ext uri="{9D8B030D-6E8A-4147-A177-3AD203B41FA5}">
                      <a16:colId xmlns:a16="http://schemas.microsoft.com/office/drawing/2014/main" val="20003"/>
                    </a:ext>
                  </a:extLst>
                </a:gridCol>
                <a:gridCol w="942633">
                  <a:extLst>
                    <a:ext uri="{9D8B030D-6E8A-4147-A177-3AD203B41FA5}">
                      <a16:colId xmlns:a16="http://schemas.microsoft.com/office/drawing/2014/main" val="20004"/>
                    </a:ext>
                  </a:extLst>
                </a:gridCol>
                <a:gridCol w="942633">
                  <a:extLst>
                    <a:ext uri="{9D8B030D-6E8A-4147-A177-3AD203B41FA5}">
                      <a16:colId xmlns:a16="http://schemas.microsoft.com/office/drawing/2014/main" val="20005"/>
                    </a:ext>
                  </a:extLst>
                </a:gridCol>
                <a:gridCol w="942633">
                  <a:extLst>
                    <a:ext uri="{9D8B030D-6E8A-4147-A177-3AD203B41FA5}">
                      <a16:colId xmlns:a16="http://schemas.microsoft.com/office/drawing/2014/main" val="20006"/>
                    </a:ext>
                  </a:extLst>
                </a:gridCol>
                <a:gridCol w="942633">
                  <a:extLst>
                    <a:ext uri="{9D8B030D-6E8A-4147-A177-3AD203B41FA5}">
                      <a16:colId xmlns:a16="http://schemas.microsoft.com/office/drawing/2014/main" val="4064984545"/>
                    </a:ext>
                  </a:extLst>
                </a:gridCol>
                <a:gridCol w="942633">
                  <a:extLst>
                    <a:ext uri="{9D8B030D-6E8A-4147-A177-3AD203B41FA5}">
                      <a16:colId xmlns:a16="http://schemas.microsoft.com/office/drawing/2014/main" val="4067597285"/>
                    </a:ext>
                  </a:extLst>
                </a:gridCol>
              </a:tblGrid>
              <a:tr h="757488">
                <a:tc>
                  <a:txBody>
                    <a:bodyPr/>
                    <a:lstStyle/>
                    <a:p>
                      <a:endParaRPr lang="en-US" dirty="0"/>
                    </a:p>
                  </a:txBody>
                  <a:tcPr>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B w="12700" cap="flat" cmpd="sng" algn="ctr">
                      <a:solidFill>
                        <a:srgbClr val="FFFFFF">
                          <a:lumMod val="85000"/>
                        </a:srgbClr>
                      </a:solidFill>
                      <a:prstDash val="solid"/>
                      <a:round/>
                      <a:headEnd type="none" w="med" len="med"/>
                      <a:tailEnd type="none" w="med" len="med"/>
                    </a:lnB>
                  </a:tcPr>
                </a:tc>
                <a:tc>
                  <a:txBody>
                    <a:bodyPr/>
                    <a:lstStyle/>
                    <a:p>
                      <a:endParaRPr lang="en-US"/>
                    </a:p>
                  </a:txBody>
                  <a:tcPr>
                    <a:lnL w="12700" cap="flat" cmpd="sng" algn="ctr">
                      <a:solidFill>
                        <a:srgbClr val="FFFFFF">
                          <a:lumMod val="85000"/>
                        </a:srgbClr>
                      </a:solidFill>
                      <a:prstDash val="solid"/>
                      <a:round/>
                      <a:headEnd type="none" w="med" len="med"/>
                      <a:tailEnd type="none" w="med" len="med"/>
                    </a:lnL>
                    <a:lnB w="12700" cap="flat" cmpd="sng" algn="ctr">
                      <a:solidFill>
                        <a:srgbClr val="FFFFFF">
                          <a:lumMod val="85000"/>
                        </a:srgbClr>
                      </a:solidFill>
                      <a:prstDash val="solid"/>
                      <a:round/>
                      <a:headEnd type="none" w="med" len="med"/>
                      <a:tailEnd type="none" w="med" len="med"/>
                    </a:lnB>
                  </a:tcPr>
                </a:tc>
                <a:extLst>
                  <a:ext uri="{0D108BD9-81ED-4DB2-BD59-A6C34878D82A}">
                    <a16:rowId xmlns:a16="http://schemas.microsoft.com/office/drawing/2014/main" val="10000"/>
                  </a:ext>
                </a:extLst>
              </a:tr>
              <a:tr h="757488">
                <a:tc>
                  <a:txBody>
                    <a:bodyPr/>
                    <a:lstStyle/>
                    <a:p>
                      <a:endParaRPr lang="en-US"/>
                    </a:p>
                  </a:txBody>
                  <a:tcPr>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tcPr>
                </a:tc>
                <a:tc>
                  <a:txBody>
                    <a:bodyPr/>
                    <a:lstStyle/>
                    <a:p>
                      <a:endParaRPr lang="en-US" dirty="0"/>
                    </a:p>
                  </a:txBody>
                  <a:tcPr>
                    <a:lnL w="12700" cap="flat" cmpd="sng" algn="ctr">
                      <a:solidFill>
                        <a:srgbClr val="FFFFFF">
                          <a:lumMod val="85000"/>
                        </a:srgbClr>
                      </a:solidFill>
                      <a:prstDash val="solid"/>
                      <a:round/>
                      <a:headEnd type="none" w="med" len="med"/>
                      <a:tailEnd type="none" w="med" len="med"/>
                    </a:lnL>
                    <a:lnT w="12700" cap="flat" cmpd="sng" algn="ctr">
                      <a:solidFill>
                        <a:srgbClr val="FFFFFF">
                          <a:lumMod val="85000"/>
                        </a:srgbClr>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126" name="Group 125"/>
          <p:cNvGrpSpPr/>
          <p:nvPr/>
        </p:nvGrpSpPr>
        <p:grpSpPr>
          <a:xfrm>
            <a:off x="1748387" y="1468874"/>
            <a:ext cx="1097389" cy="764245"/>
            <a:chOff x="2026925" y="4314209"/>
            <a:chExt cx="1097389" cy="764245"/>
          </a:xfrm>
        </p:grpSpPr>
        <p:sp>
          <p:nvSpPr>
            <p:cNvPr id="127" name="TextBox 126"/>
            <p:cNvSpPr txBox="1"/>
            <p:nvPr/>
          </p:nvSpPr>
          <p:spPr>
            <a:xfrm>
              <a:off x="2026925" y="4816844"/>
              <a:ext cx="1097389"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Automotive</a:t>
              </a:r>
            </a:p>
          </p:txBody>
        </p:sp>
        <p:pic>
          <p:nvPicPr>
            <p:cNvPr id="128" name="Picture 127"/>
            <p:cNvPicPr>
              <a:picLocks noChangeAspect="1"/>
            </p:cNvPicPr>
            <p:nvPr/>
          </p:nvPicPr>
          <p:blipFill>
            <a:blip r:embed="rId15"/>
            <a:stretch>
              <a:fillRect/>
            </a:stretch>
          </p:blipFill>
          <p:spPr>
            <a:xfrm>
              <a:off x="2229213" y="4314209"/>
              <a:ext cx="672880" cy="672880"/>
            </a:xfrm>
            <a:prstGeom prst="rect">
              <a:avLst/>
            </a:prstGeom>
          </p:spPr>
        </p:pic>
      </p:grpSp>
      <p:grpSp>
        <p:nvGrpSpPr>
          <p:cNvPr id="129" name="Group 128"/>
          <p:cNvGrpSpPr/>
          <p:nvPr/>
        </p:nvGrpSpPr>
        <p:grpSpPr>
          <a:xfrm>
            <a:off x="1816673" y="2347179"/>
            <a:ext cx="863133" cy="712021"/>
            <a:chOff x="3339439" y="4393035"/>
            <a:chExt cx="863133" cy="712021"/>
          </a:xfrm>
        </p:grpSpPr>
        <p:sp>
          <p:nvSpPr>
            <p:cNvPr id="130" name="TextBox 129"/>
            <p:cNvSpPr txBox="1"/>
            <p:nvPr/>
          </p:nvSpPr>
          <p:spPr>
            <a:xfrm>
              <a:off x="3339439" y="4843446"/>
              <a:ext cx="863133"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Chemicals</a:t>
              </a:r>
            </a:p>
          </p:txBody>
        </p:sp>
        <p:pic>
          <p:nvPicPr>
            <p:cNvPr id="131" name="Picture 130"/>
            <p:cNvPicPr>
              <a:picLocks noChangeAspect="1"/>
            </p:cNvPicPr>
            <p:nvPr/>
          </p:nvPicPr>
          <p:blipFill>
            <a:blip r:embed="rId16"/>
            <a:stretch>
              <a:fillRect/>
            </a:stretch>
          </p:blipFill>
          <p:spPr>
            <a:xfrm>
              <a:off x="3512208" y="4393035"/>
              <a:ext cx="549670" cy="549670"/>
            </a:xfrm>
            <a:prstGeom prst="rect">
              <a:avLst/>
            </a:prstGeom>
          </p:spPr>
        </p:pic>
      </p:grpSp>
      <p:sp>
        <p:nvSpPr>
          <p:cNvPr id="133" name="TextBox 132"/>
          <p:cNvSpPr txBox="1"/>
          <p:nvPr/>
        </p:nvSpPr>
        <p:spPr>
          <a:xfrm flipH="1">
            <a:off x="5370768" y="2772515"/>
            <a:ext cx="1309764"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Pharmacare</a:t>
            </a:r>
          </a:p>
        </p:txBody>
      </p:sp>
      <p:pic>
        <p:nvPicPr>
          <p:cNvPr id="134" name="Picture 133"/>
          <p:cNvPicPr>
            <a:picLocks noChangeAspect="1"/>
          </p:cNvPicPr>
          <p:nvPr/>
        </p:nvPicPr>
        <p:blipFill>
          <a:blip r:embed="rId17"/>
          <a:stretch>
            <a:fillRect/>
          </a:stretch>
        </p:blipFill>
        <p:spPr>
          <a:xfrm>
            <a:off x="5739808" y="2306771"/>
            <a:ext cx="562902" cy="562902"/>
          </a:xfrm>
          <a:prstGeom prst="rect">
            <a:avLst/>
          </a:prstGeom>
        </p:spPr>
      </p:pic>
      <p:sp>
        <p:nvSpPr>
          <p:cNvPr id="137" name="TextBox 136"/>
          <p:cNvSpPr txBox="1"/>
          <p:nvPr/>
        </p:nvSpPr>
        <p:spPr>
          <a:xfrm>
            <a:off x="4520009" y="2000581"/>
            <a:ext cx="1097389" cy="253916"/>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High Tec</a:t>
            </a:r>
          </a:p>
        </p:txBody>
      </p:sp>
      <p:pic>
        <p:nvPicPr>
          <p:cNvPr id="138" name="Picture 137"/>
          <p:cNvPicPr>
            <a:picLocks noChangeAspect="1"/>
          </p:cNvPicPr>
          <p:nvPr/>
        </p:nvPicPr>
        <p:blipFill>
          <a:blip r:embed="rId18"/>
          <a:stretch>
            <a:fillRect/>
          </a:stretch>
        </p:blipFill>
        <p:spPr>
          <a:xfrm>
            <a:off x="4796221" y="1457793"/>
            <a:ext cx="536960" cy="536960"/>
          </a:xfrm>
          <a:prstGeom prst="rect">
            <a:avLst/>
          </a:prstGeom>
        </p:spPr>
      </p:pic>
      <p:sp>
        <p:nvSpPr>
          <p:cNvPr id="140" name="TextBox 139"/>
          <p:cNvSpPr txBox="1"/>
          <p:nvPr/>
        </p:nvSpPr>
        <p:spPr>
          <a:xfrm>
            <a:off x="4589518" y="2708735"/>
            <a:ext cx="958372" cy="415498"/>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Consumer Products</a:t>
            </a:r>
          </a:p>
        </p:txBody>
      </p:sp>
      <p:pic>
        <p:nvPicPr>
          <p:cNvPr id="141" name="Picture 140"/>
          <p:cNvPicPr>
            <a:picLocks noChangeAspect="1"/>
          </p:cNvPicPr>
          <p:nvPr/>
        </p:nvPicPr>
        <p:blipFill>
          <a:blip r:embed="rId19"/>
          <a:stretch>
            <a:fillRect/>
          </a:stretch>
        </p:blipFill>
        <p:spPr>
          <a:xfrm>
            <a:off x="4833408" y="2294077"/>
            <a:ext cx="470592" cy="470592"/>
          </a:xfrm>
          <a:prstGeom prst="rect">
            <a:avLst/>
          </a:prstGeom>
        </p:spPr>
      </p:pic>
      <p:grpSp>
        <p:nvGrpSpPr>
          <p:cNvPr id="142" name="Group 141"/>
          <p:cNvGrpSpPr/>
          <p:nvPr/>
        </p:nvGrpSpPr>
        <p:grpSpPr>
          <a:xfrm>
            <a:off x="7372911" y="2266184"/>
            <a:ext cx="1097389" cy="778772"/>
            <a:chOff x="6666903" y="4426086"/>
            <a:chExt cx="1097389" cy="778772"/>
          </a:xfrm>
        </p:grpSpPr>
        <p:sp>
          <p:nvSpPr>
            <p:cNvPr id="143" name="TextBox 142"/>
            <p:cNvSpPr txBox="1"/>
            <p:nvPr/>
          </p:nvSpPr>
          <p:spPr>
            <a:xfrm>
              <a:off x="6666903" y="4950942"/>
              <a:ext cx="1097389" cy="253916"/>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Construction</a:t>
              </a:r>
            </a:p>
          </p:txBody>
        </p:sp>
        <p:pic>
          <p:nvPicPr>
            <p:cNvPr id="144" name="Picture 143"/>
            <p:cNvPicPr>
              <a:picLocks noChangeAspect="1"/>
            </p:cNvPicPr>
            <p:nvPr/>
          </p:nvPicPr>
          <p:blipFill>
            <a:blip r:embed="rId20"/>
            <a:stretch>
              <a:fillRect/>
            </a:stretch>
          </p:blipFill>
          <p:spPr>
            <a:xfrm>
              <a:off x="6877893" y="4426086"/>
              <a:ext cx="693307" cy="693307"/>
            </a:xfrm>
            <a:prstGeom prst="rect">
              <a:avLst/>
            </a:prstGeom>
          </p:spPr>
        </p:pic>
      </p:grpSp>
      <p:grpSp>
        <p:nvGrpSpPr>
          <p:cNvPr id="145" name="Group 144"/>
          <p:cNvGrpSpPr/>
          <p:nvPr/>
        </p:nvGrpSpPr>
        <p:grpSpPr>
          <a:xfrm>
            <a:off x="2642112" y="2212496"/>
            <a:ext cx="1097389" cy="956756"/>
            <a:chOff x="1982828" y="5092810"/>
            <a:chExt cx="1097389" cy="956756"/>
          </a:xfrm>
        </p:grpSpPr>
        <p:sp>
          <p:nvSpPr>
            <p:cNvPr id="146" name="TextBox 145"/>
            <p:cNvSpPr txBox="1"/>
            <p:nvPr/>
          </p:nvSpPr>
          <p:spPr>
            <a:xfrm>
              <a:off x="1982828" y="5618679"/>
              <a:ext cx="1097389" cy="430887"/>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Industrial Machinery</a:t>
              </a:r>
            </a:p>
          </p:txBody>
        </p:sp>
        <p:pic>
          <p:nvPicPr>
            <p:cNvPr id="147" name="Picture 146"/>
            <p:cNvPicPr>
              <a:picLocks noChangeAspect="1"/>
            </p:cNvPicPr>
            <p:nvPr/>
          </p:nvPicPr>
          <p:blipFill>
            <a:blip r:embed="rId21"/>
            <a:stretch>
              <a:fillRect/>
            </a:stretch>
          </p:blipFill>
          <p:spPr>
            <a:xfrm>
              <a:off x="2168591" y="5092810"/>
              <a:ext cx="724874" cy="724874"/>
            </a:xfrm>
            <a:prstGeom prst="rect">
              <a:avLst/>
            </a:prstGeom>
          </p:spPr>
        </p:pic>
      </p:grpSp>
      <p:sp>
        <p:nvSpPr>
          <p:cNvPr id="149" name="TextBox 148"/>
          <p:cNvSpPr txBox="1"/>
          <p:nvPr/>
        </p:nvSpPr>
        <p:spPr>
          <a:xfrm>
            <a:off x="2660433" y="2008986"/>
            <a:ext cx="1097389"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Retail</a:t>
            </a:r>
          </a:p>
        </p:txBody>
      </p:sp>
      <p:pic>
        <p:nvPicPr>
          <p:cNvPr id="150" name="Picture 149"/>
          <p:cNvPicPr>
            <a:picLocks noChangeAspect="1"/>
          </p:cNvPicPr>
          <p:nvPr/>
        </p:nvPicPr>
        <p:blipFill>
          <a:blip r:embed="rId22"/>
          <a:stretch>
            <a:fillRect/>
          </a:stretch>
        </p:blipFill>
        <p:spPr>
          <a:xfrm>
            <a:off x="2895278" y="1542210"/>
            <a:ext cx="627695" cy="617652"/>
          </a:xfrm>
          <a:prstGeom prst="rect">
            <a:avLst/>
          </a:prstGeom>
        </p:spPr>
      </p:pic>
      <p:sp>
        <p:nvSpPr>
          <p:cNvPr id="152" name="TextBox 151"/>
          <p:cNvSpPr txBox="1"/>
          <p:nvPr/>
        </p:nvSpPr>
        <p:spPr>
          <a:xfrm>
            <a:off x="3583288" y="2805178"/>
            <a:ext cx="1097389"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Media</a:t>
            </a:r>
          </a:p>
        </p:txBody>
      </p:sp>
      <p:pic>
        <p:nvPicPr>
          <p:cNvPr id="153" name="Picture 152"/>
          <p:cNvPicPr>
            <a:picLocks noChangeAspect="1"/>
          </p:cNvPicPr>
          <p:nvPr/>
        </p:nvPicPr>
        <p:blipFill>
          <a:blip r:embed="rId23"/>
          <a:stretch>
            <a:fillRect/>
          </a:stretch>
        </p:blipFill>
        <p:spPr>
          <a:xfrm>
            <a:off x="3821250" y="2321067"/>
            <a:ext cx="647157" cy="647157"/>
          </a:xfrm>
          <a:prstGeom prst="rect">
            <a:avLst/>
          </a:prstGeom>
        </p:spPr>
      </p:pic>
      <p:sp>
        <p:nvSpPr>
          <p:cNvPr id="155" name="TextBox 154"/>
          <p:cNvSpPr txBox="1"/>
          <p:nvPr/>
        </p:nvSpPr>
        <p:spPr>
          <a:xfrm>
            <a:off x="5456419" y="1966818"/>
            <a:ext cx="1097389"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Healthcare</a:t>
            </a:r>
          </a:p>
        </p:txBody>
      </p:sp>
      <p:pic>
        <p:nvPicPr>
          <p:cNvPr id="156" name="Picture 155"/>
          <p:cNvPicPr>
            <a:picLocks noChangeAspect="1"/>
          </p:cNvPicPr>
          <p:nvPr/>
        </p:nvPicPr>
        <p:blipFill>
          <a:blip r:embed="rId24"/>
          <a:stretch>
            <a:fillRect/>
          </a:stretch>
        </p:blipFill>
        <p:spPr>
          <a:xfrm>
            <a:off x="5714949" y="1369046"/>
            <a:ext cx="580328" cy="580328"/>
          </a:xfrm>
          <a:prstGeom prst="rect">
            <a:avLst/>
          </a:prstGeom>
        </p:spPr>
      </p:pic>
      <p:sp>
        <p:nvSpPr>
          <p:cNvPr id="157" name="TextBox 156"/>
          <p:cNvSpPr txBox="1"/>
          <p:nvPr/>
        </p:nvSpPr>
        <p:spPr>
          <a:xfrm>
            <a:off x="3446683" y="1989204"/>
            <a:ext cx="1405426" cy="253916"/>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Shipping</a:t>
            </a:r>
          </a:p>
        </p:txBody>
      </p:sp>
      <p:pic>
        <p:nvPicPr>
          <p:cNvPr id="159" name="Picture 158"/>
          <p:cNvPicPr>
            <a:picLocks noChangeAspect="1"/>
          </p:cNvPicPr>
          <p:nvPr/>
        </p:nvPicPr>
        <p:blipFill>
          <a:blip r:embed="rId25"/>
          <a:stretch>
            <a:fillRect/>
          </a:stretch>
        </p:blipFill>
        <p:spPr>
          <a:xfrm>
            <a:off x="6688623" y="2241124"/>
            <a:ext cx="650160" cy="650160"/>
          </a:xfrm>
          <a:prstGeom prst="rect">
            <a:avLst/>
          </a:prstGeom>
        </p:spPr>
      </p:pic>
      <p:pic>
        <p:nvPicPr>
          <p:cNvPr id="160" name="Picture 159"/>
          <p:cNvPicPr>
            <a:picLocks noChangeAspect="1"/>
          </p:cNvPicPr>
          <p:nvPr/>
        </p:nvPicPr>
        <p:blipFill>
          <a:blip r:embed="rId26"/>
          <a:stretch>
            <a:fillRect/>
          </a:stretch>
        </p:blipFill>
        <p:spPr>
          <a:xfrm>
            <a:off x="7535528" y="1498540"/>
            <a:ext cx="652255" cy="652255"/>
          </a:xfrm>
          <a:prstGeom prst="rect">
            <a:avLst/>
          </a:prstGeom>
        </p:spPr>
      </p:pic>
      <p:pic>
        <p:nvPicPr>
          <p:cNvPr id="161" name="Picture 160"/>
          <p:cNvPicPr>
            <a:picLocks noChangeAspect="1"/>
          </p:cNvPicPr>
          <p:nvPr/>
        </p:nvPicPr>
        <p:blipFill>
          <a:blip r:embed="rId27"/>
          <a:stretch>
            <a:fillRect/>
          </a:stretch>
        </p:blipFill>
        <p:spPr>
          <a:xfrm>
            <a:off x="6616117" y="1494547"/>
            <a:ext cx="605156" cy="605156"/>
          </a:xfrm>
          <a:prstGeom prst="rect">
            <a:avLst/>
          </a:prstGeom>
        </p:spPr>
      </p:pic>
      <p:sp>
        <p:nvSpPr>
          <p:cNvPr id="162" name="TextBox 161"/>
          <p:cNvSpPr txBox="1"/>
          <p:nvPr/>
        </p:nvSpPr>
        <p:spPr>
          <a:xfrm flipH="1">
            <a:off x="6285061" y="1974605"/>
            <a:ext cx="1309764" cy="261610"/>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Agriculture</a:t>
            </a:r>
          </a:p>
        </p:txBody>
      </p:sp>
      <p:sp>
        <p:nvSpPr>
          <p:cNvPr id="163" name="TextBox 162"/>
          <p:cNvSpPr txBox="1"/>
          <p:nvPr/>
        </p:nvSpPr>
        <p:spPr>
          <a:xfrm flipH="1">
            <a:off x="6283154" y="2761913"/>
            <a:ext cx="1309764" cy="415498"/>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Aerospace &amp; Defense</a:t>
            </a:r>
          </a:p>
        </p:txBody>
      </p:sp>
      <p:sp>
        <p:nvSpPr>
          <p:cNvPr id="164" name="TextBox 163"/>
          <p:cNvSpPr txBox="1"/>
          <p:nvPr/>
        </p:nvSpPr>
        <p:spPr>
          <a:xfrm>
            <a:off x="8277208" y="2727364"/>
            <a:ext cx="1097389" cy="430887"/>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Wholesale Distribution</a:t>
            </a:r>
          </a:p>
        </p:txBody>
      </p:sp>
      <p:sp>
        <p:nvSpPr>
          <p:cNvPr id="165" name="TextBox 164"/>
          <p:cNvSpPr txBox="1"/>
          <p:nvPr/>
        </p:nvSpPr>
        <p:spPr>
          <a:xfrm>
            <a:off x="7372911" y="1974512"/>
            <a:ext cx="1097389" cy="253916"/>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Engineering</a:t>
            </a:r>
          </a:p>
        </p:txBody>
      </p:sp>
      <p:pic>
        <p:nvPicPr>
          <p:cNvPr id="3" name="Picture 2"/>
          <p:cNvPicPr>
            <a:picLocks noChangeAspect="1"/>
          </p:cNvPicPr>
          <p:nvPr/>
        </p:nvPicPr>
        <p:blipFill>
          <a:blip r:embed="rId28"/>
          <a:stretch>
            <a:fillRect/>
          </a:stretch>
        </p:blipFill>
        <p:spPr>
          <a:xfrm>
            <a:off x="8511220" y="1462681"/>
            <a:ext cx="626432" cy="626432"/>
          </a:xfrm>
          <a:prstGeom prst="rect">
            <a:avLst/>
          </a:prstGeom>
        </p:spPr>
      </p:pic>
      <p:sp>
        <p:nvSpPr>
          <p:cNvPr id="166" name="TextBox 165"/>
          <p:cNvSpPr txBox="1"/>
          <p:nvPr/>
        </p:nvSpPr>
        <p:spPr>
          <a:xfrm>
            <a:off x="8279849" y="1984444"/>
            <a:ext cx="1097389" cy="253916"/>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Banking</a:t>
            </a:r>
          </a:p>
        </p:txBody>
      </p:sp>
      <p:pic>
        <p:nvPicPr>
          <p:cNvPr id="4" name="Picture 3"/>
          <p:cNvPicPr>
            <a:picLocks noChangeAspect="1"/>
          </p:cNvPicPr>
          <p:nvPr/>
        </p:nvPicPr>
        <p:blipFill>
          <a:blip r:embed="rId29"/>
          <a:stretch>
            <a:fillRect/>
          </a:stretch>
        </p:blipFill>
        <p:spPr>
          <a:xfrm>
            <a:off x="8447815" y="2205848"/>
            <a:ext cx="762376" cy="762376"/>
          </a:xfrm>
          <a:prstGeom prst="rect">
            <a:avLst/>
          </a:prstGeom>
        </p:spPr>
      </p:pic>
      <p:pic>
        <p:nvPicPr>
          <p:cNvPr id="5" name="Picture 4"/>
          <p:cNvPicPr>
            <a:picLocks noChangeAspect="1"/>
          </p:cNvPicPr>
          <p:nvPr/>
        </p:nvPicPr>
        <p:blipFill>
          <a:blip r:embed="rId30"/>
          <a:stretch>
            <a:fillRect/>
          </a:stretch>
        </p:blipFill>
        <p:spPr>
          <a:xfrm>
            <a:off x="9402620" y="2169904"/>
            <a:ext cx="775214" cy="775214"/>
          </a:xfrm>
          <a:prstGeom prst="rect">
            <a:avLst/>
          </a:prstGeom>
        </p:spPr>
      </p:pic>
      <p:sp>
        <p:nvSpPr>
          <p:cNvPr id="167" name="TextBox 166"/>
          <p:cNvSpPr txBox="1"/>
          <p:nvPr/>
        </p:nvSpPr>
        <p:spPr>
          <a:xfrm>
            <a:off x="9221834" y="2761587"/>
            <a:ext cx="1097389" cy="415498"/>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Oil, Gas &amp; Energy </a:t>
            </a:r>
          </a:p>
        </p:txBody>
      </p:sp>
      <p:pic>
        <p:nvPicPr>
          <p:cNvPr id="7" name="Picture 6"/>
          <p:cNvPicPr>
            <a:picLocks noChangeAspect="1"/>
          </p:cNvPicPr>
          <p:nvPr/>
        </p:nvPicPr>
        <p:blipFill>
          <a:blip r:embed="rId31"/>
          <a:stretch>
            <a:fillRect/>
          </a:stretch>
        </p:blipFill>
        <p:spPr>
          <a:xfrm>
            <a:off x="9521611" y="1501559"/>
            <a:ext cx="487905" cy="487905"/>
          </a:xfrm>
          <a:prstGeom prst="rect">
            <a:avLst/>
          </a:prstGeom>
        </p:spPr>
      </p:pic>
      <p:sp>
        <p:nvSpPr>
          <p:cNvPr id="168" name="TextBox 167"/>
          <p:cNvSpPr txBox="1"/>
          <p:nvPr/>
        </p:nvSpPr>
        <p:spPr>
          <a:xfrm>
            <a:off x="9226078" y="1862921"/>
            <a:ext cx="1097389" cy="415498"/>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050" kern="0" dirty="0">
                <a:solidFill>
                  <a:schemeClr val="accent2"/>
                </a:solidFill>
                <a:latin typeface="+mj-lt"/>
                <a:ea typeface="Arial Unicode MS" pitchFamily="34" charset="-128"/>
                <a:cs typeface="Arial Unicode MS" pitchFamily="34" charset="-128"/>
              </a:rPr>
              <a:t>Food &amp; Beverage</a:t>
            </a:r>
          </a:p>
        </p:txBody>
      </p:sp>
      <p:pic>
        <p:nvPicPr>
          <p:cNvPr id="169" name="Picture 168"/>
          <p:cNvPicPr>
            <a:picLocks noChangeAspect="1"/>
          </p:cNvPicPr>
          <p:nvPr/>
        </p:nvPicPr>
        <p:blipFill>
          <a:blip r:embed="rId32"/>
          <a:stretch>
            <a:fillRect/>
          </a:stretch>
        </p:blipFill>
        <p:spPr>
          <a:xfrm>
            <a:off x="3786518" y="1454631"/>
            <a:ext cx="796482" cy="753332"/>
          </a:xfrm>
          <a:prstGeom prst="rect">
            <a:avLst/>
          </a:prstGeom>
        </p:spPr>
      </p:pic>
      <p:cxnSp>
        <p:nvCxnSpPr>
          <p:cNvPr id="170" name="Straight Connector 169"/>
          <p:cNvCxnSpPr/>
          <p:nvPr/>
        </p:nvCxnSpPr>
        <p:spPr>
          <a:xfrm flipH="1" flipV="1">
            <a:off x="464921" y="3356910"/>
            <a:ext cx="11437107" cy="253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6406" y="842233"/>
            <a:ext cx="9479212" cy="461665"/>
          </a:xfrm>
          <a:prstGeom prst="rect">
            <a:avLst/>
          </a:prstGeom>
        </p:spPr>
        <p:txBody>
          <a:bodyPr wrap="square">
            <a:spAutoFit/>
          </a:bodyPr>
          <a:lstStyle/>
          <a:p>
            <a:r>
              <a:rPr lang="en-US" sz="1200" dirty="0">
                <a:latin typeface="+mj-lt"/>
              </a:rPr>
              <a:t>500+ integrated and certified solutions, built by partners that extend the application to meet your </a:t>
            </a:r>
            <a:br>
              <a:rPr lang="en-US" sz="1200" dirty="0">
                <a:latin typeface="+mj-lt"/>
              </a:rPr>
            </a:br>
            <a:r>
              <a:rPr lang="en-US" sz="1200" dirty="0">
                <a:latin typeface="+mj-lt"/>
              </a:rPr>
              <a:t>industry specific requirements in</a:t>
            </a:r>
            <a:endParaRPr lang="en-ZA" sz="1200" dirty="0">
              <a:latin typeface="+mj-lt"/>
            </a:endParaRPr>
          </a:p>
        </p:txBody>
      </p:sp>
      <p:sp>
        <p:nvSpPr>
          <p:cNvPr id="171" name="Rectangle 170"/>
          <p:cNvSpPr/>
          <p:nvPr/>
        </p:nvSpPr>
        <p:spPr>
          <a:xfrm>
            <a:off x="808284" y="3975545"/>
            <a:ext cx="7214839" cy="461665"/>
          </a:xfrm>
          <a:prstGeom prst="rect">
            <a:avLst/>
          </a:prstGeom>
        </p:spPr>
        <p:txBody>
          <a:bodyPr wrap="square">
            <a:spAutoFit/>
          </a:bodyPr>
          <a:lstStyle/>
          <a:p>
            <a:r>
              <a:rPr lang="en-US" sz="1200" dirty="0">
                <a:solidFill>
                  <a:srgbClr val="333333"/>
                </a:solidFill>
                <a:latin typeface="+mj-lt"/>
                <a:ea typeface="Calibri" panose="020F0502020204030204" pitchFamily="34" charset="0"/>
                <a:cs typeface="Times New Roman" panose="02020603050405020304" pitchFamily="18" charset="0"/>
              </a:rPr>
              <a:t>Allow your business application to evolve to a state-of-the-art Business Platform with the Business One integration framework (B1if). </a:t>
            </a:r>
            <a:endParaRPr lang="en-ZA" sz="1200" dirty="0">
              <a:latin typeface="+mj-lt"/>
            </a:endParaRPr>
          </a:p>
        </p:txBody>
      </p:sp>
    </p:spTree>
    <p:extLst>
      <p:ext uri="{BB962C8B-B14F-4D97-AF65-F5344CB8AC3E}">
        <p14:creationId xmlns:p14="http://schemas.microsoft.com/office/powerpoint/2010/main" val="95205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96464" y="3532601"/>
            <a:ext cx="4172613" cy="2278634"/>
          </a:xfrm>
          <a:prstGeom prst="rect">
            <a:avLst/>
          </a:prstGeom>
          <a:effectLst/>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6944" y="4601375"/>
            <a:ext cx="4032870" cy="2126718"/>
          </a:xfrm>
          <a:prstGeom prst="rect">
            <a:avLst/>
          </a:prstGeom>
        </p:spPr>
      </p:pic>
      <p:sp>
        <p:nvSpPr>
          <p:cNvPr id="32" name="TextBox 31"/>
          <p:cNvSpPr txBox="1"/>
          <p:nvPr/>
        </p:nvSpPr>
        <p:spPr>
          <a:xfrm>
            <a:off x="1006383" y="610991"/>
            <a:ext cx="305586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IN-MEMORY COMPUTING</a:t>
            </a:r>
          </a:p>
        </p:txBody>
      </p:sp>
      <p:sp>
        <p:nvSpPr>
          <p:cNvPr id="35" name="TextBox 34"/>
          <p:cNvSpPr txBox="1"/>
          <p:nvPr/>
        </p:nvSpPr>
        <p:spPr>
          <a:xfrm>
            <a:off x="886850" y="3693670"/>
            <a:ext cx="3596471"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400" b="1" kern="0" dirty="0">
                <a:latin typeface="+mj-lt"/>
                <a:ea typeface="Arial Unicode MS" pitchFamily="34" charset="-128"/>
                <a:cs typeface="Arial Unicode MS" pitchFamily="34" charset="-128"/>
              </a:rPr>
              <a:t>REAL-TIME ANALYTICS</a:t>
            </a:r>
          </a:p>
        </p:txBody>
      </p:sp>
      <p:pic>
        <p:nvPicPr>
          <p:cNvPr id="12" name="Picture 11"/>
          <p:cNvPicPr>
            <a:picLocks noChangeAspect="1"/>
          </p:cNvPicPr>
          <p:nvPr/>
        </p:nvPicPr>
        <p:blipFill>
          <a:blip r:embed="rId4"/>
          <a:stretch>
            <a:fillRect/>
          </a:stretch>
        </p:blipFill>
        <p:spPr>
          <a:xfrm>
            <a:off x="177001" y="337308"/>
            <a:ext cx="735697" cy="735697"/>
          </a:xfrm>
          <a:prstGeom prst="rect">
            <a:avLst/>
          </a:prstGeom>
        </p:spPr>
      </p:pic>
      <p:pic>
        <p:nvPicPr>
          <p:cNvPr id="13" name="Picture 12"/>
          <p:cNvPicPr>
            <a:picLocks noChangeAspect="1"/>
          </p:cNvPicPr>
          <p:nvPr/>
        </p:nvPicPr>
        <p:blipFill>
          <a:blip r:embed="rId5"/>
          <a:stretch>
            <a:fillRect/>
          </a:stretch>
        </p:blipFill>
        <p:spPr>
          <a:xfrm>
            <a:off x="191174" y="3447717"/>
            <a:ext cx="707349" cy="707349"/>
          </a:xfrm>
          <a:prstGeom prst="rect">
            <a:avLst/>
          </a:prstGeom>
        </p:spPr>
      </p:pic>
      <p:sp>
        <p:nvSpPr>
          <p:cNvPr id="14" name="Rectangle 13"/>
          <p:cNvSpPr/>
          <p:nvPr/>
        </p:nvSpPr>
        <p:spPr>
          <a:xfrm>
            <a:off x="808284" y="3975545"/>
            <a:ext cx="7214839" cy="830997"/>
          </a:xfrm>
          <a:prstGeom prst="rect">
            <a:avLst/>
          </a:prstGeom>
        </p:spPr>
        <p:txBody>
          <a:bodyPr wrap="square">
            <a:spAutoFit/>
          </a:bodyPr>
          <a:lstStyle/>
          <a:p>
            <a:r>
              <a:rPr lang="en-US" sz="1200" dirty="0">
                <a:latin typeface="+mj-lt"/>
              </a:rPr>
              <a:t>Aid end users to access information freely, by tapping </a:t>
            </a:r>
          </a:p>
          <a:p>
            <a:r>
              <a:rPr lang="en-US" sz="1200" dirty="0">
                <a:latin typeface="+mj-lt"/>
              </a:rPr>
              <a:t>into the ready-to-consume semantic layer, where </a:t>
            </a:r>
          </a:p>
          <a:p>
            <a:r>
              <a:rPr lang="en-US" sz="1200" dirty="0">
                <a:latin typeface="+mj-lt"/>
              </a:rPr>
              <a:t>complex data is already mapped into familiar business </a:t>
            </a:r>
          </a:p>
          <a:p>
            <a:r>
              <a:rPr lang="en-US" sz="1200" dirty="0">
                <a:latin typeface="+mj-lt"/>
              </a:rPr>
              <a:t>terms.</a:t>
            </a:r>
            <a:endParaRPr lang="en-ZA" sz="1200" dirty="0">
              <a:latin typeface="+mj-lt"/>
            </a:endParaRPr>
          </a:p>
        </p:txBody>
      </p:sp>
      <p:sp>
        <p:nvSpPr>
          <p:cNvPr id="15" name="Rectangle 14"/>
          <p:cNvSpPr/>
          <p:nvPr/>
        </p:nvSpPr>
        <p:spPr>
          <a:xfrm>
            <a:off x="936406" y="842233"/>
            <a:ext cx="7086717" cy="830997"/>
          </a:xfrm>
          <a:prstGeom prst="rect">
            <a:avLst/>
          </a:prstGeom>
        </p:spPr>
        <p:txBody>
          <a:bodyPr wrap="square">
            <a:spAutoFit/>
          </a:bodyPr>
          <a:lstStyle/>
          <a:p>
            <a:r>
              <a:rPr lang="en-US" sz="1200" dirty="0">
                <a:latin typeface="+mj-lt"/>
              </a:rPr>
              <a:t>Elevate and empower the user experience</a:t>
            </a:r>
          </a:p>
          <a:p>
            <a:r>
              <a:rPr lang="en-US" sz="1200" dirty="0">
                <a:latin typeface="+mj-lt"/>
              </a:rPr>
              <a:t>by interacting with the various embedded </a:t>
            </a:r>
          </a:p>
          <a:p>
            <a:r>
              <a:rPr lang="en-US" sz="1200" dirty="0">
                <a:latin typeface="+mj-lt"/>
              </a:rPr>
              <a:t>SAP HANA apps for strategic decision </a:t>
            </a:r>
          </a:p>
          <a:p>
            <a:r>
              <a:rPr lang="en-US" sz="1200" dirty="0">
                <a:latin typeface="+mj-lt"/>
              </a:rPr>
              <a:t>making while improving productivity. </a:t>
            </a:r>
            <a:endParaRPr lang="en-ZA" sz="1200" dirty="0">
              <a:latin typeface="+mj-lt"/>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145" y="1627821"/>
            <a:ext cx="3108104" cy="1715964"/>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5225" y="337308"/>
            <a:ext cx="3627004" cy="2650930"/>
          </a:xfrm>
          <a:prstGeom prst="rect">
            <a:avLst/>
          </a:prstGeom>
          <a:ln w="1270">
            <a:solidFill>
              <a:schemeClr val="bg1">
                <a:lumMod val="85000"/>
              </a:schemeClr>
            </a:solidFill>
          </a:ln>
        </p:spPr>
      </p:pic>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56627" y="507961"/>
            <a:ext cx="3545401" cy="2818944"/>
          </a:xfrm>
          <a:prstGeom prst="rect">
            <a:avLst/>
          </a:prstGeom>
        </p:spPr>
      </p:pic>
      <p:pic>
        <p:nvPicPr>
          <p:cNvPr id="21" name="Picture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4010" y="4558231"/>
            <a:ext cx="2717773" cy="2213006"/>
          </a:xfrm>
          <a:prstGeom prst="rect">
            <a:avLst/>
          </a:prstGeom>
        </p:spPr>
      </p:pic>
      <p:pic>
        <p:nvPicPr>
          <p:cNvPr id="23" name="Picture 2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97661" y="1267489"/>
            <a:ext cx="2826814" cy="2063141"/>
          </a:xfrm>
          <a:prstGeom prst="rect">
            <a:avLst/>
          </a:prstGeom>
        </p:spPr>
      </p:pic>
      <p:cxnSp>
        <p:nvCxnSpPr>
          <p:cNvPr id="25" name="Straight Connector 24"/>
          <p:cNvCxnSpPr/>
          <p:nvPr/>
        </p:nvCxnSpPr>
        <p:spPr>
          <a:xfrm flipH="1" flipV="1">
            <a:off x="464921" y="3356910"/>
            <a:ext cx="11437107" cy="253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5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96999" y="1410355"/>
            <a:ext cx="10603156" cy="5447645"/>
          </a:xfrm>
          <a:prstGeom prst="rect">
            <a:avLst/>
          </a:prstGeom>
        </p:spPr>
        <p:txBody>
          <a:bodyPr wrap="square">
            <a:spAutoFit/>
          </a:bodyPr>
          <a:lstStyle/>
          <a:p>
            <a:r>
              <a:rPr lang="en-US" dirty="0">
                <a:latin typeface="+mj-lt"/>
                <a:ea typeface="Arial Unicode MS" pitchFamily="34" charset="-128"/>
                <a:cs typeface="Arial Unicode MS" pitchFamily="34" charset="-128"/>
              </a:rPr>
              <a:t>Used by </a:t>
            </a:r>
            <a:r>
              <a:rPr lang="en-US" sz="2800" b="1" dirty="0">
                <a:solidFill>
                  <a:schemeClr val="accent1"/>
                </a:solidFill>
                <a:latin typeface="+mj-lt"/>
                <a:ea typeface="Arial Unicode MS" pitchFamily="34" charset="-128"/>
                <a:cs typeface="Arial Unicode MS" pitchFamily="34" charset="-128"/>
              </a:rPr>
              <a:t>60,000</a:t>
            </a:r>
            <a:r>
              <a:rPr lang="en-US" sz="3100" b="1" dirty="0">
                <a:solidFill>
                  <a:schemeClr val="accent1"/>
                </a:solidFill>
                <a:latin typeface="+mj-lt"/>
                <a:ea typeface="Arial Unicode MS" pitchFamily="34" charset="-128"/>
                <a:cs typeface="Arial Unicode MS" pitchFamily="34" charset="-128"/>
              </a:rPr>
              <a:t>+ </a:t>
            </a:r>
            <a:r>
              <a:rPr lang="en-US" dirty="0">
                <a:latin typeface="+mj-lt"/>
                <a:ea typeface="Arial Unicode MS" pitchFamily="34" charset="-128"/>
                <a:cs typeface="Arial Unicode MS" pitchFamily="34" charset="-128"/>
              </a:rPr>
              <a:t>customers and more than </a:t>
            </a:r>
            <a:r>
              <a:rPr lang="en-US" sz="2400" b="1" dirty="0">
                <a:solidFill>
                  <a:schemeClr val="accent1"/>
                </a:solidFill>
                <a:latin typeface="+mj-lt"/>
                <a:ea typeface="Arial Unicode MS" pitchFamily="34" charset="-128"/>
                <a:cs typeface="Arial Unicode MS" pitchFamily="34" charset="-128"/>
              </a:rPr>
              <a:t>1,000,000</a:t>
            </a:r>
            <a:r>
              <a:rPr lang="en-US" b="1" dirty="0">
                <a:latin typeface="+mj-lt"/>
                <a:ea typeface="Arial Unicode MS" pitchFamily="34" charset="-128"/>
                <a:cs typeface="Arial Unicode MS" pitchFamily="34" charset="-128"/>
              </a:rPr>
              <a:t> </a:t>
            </a:r>
            <a:r>
              <a:rPr lang="en-US" dirty="0">
                <a:latin typeface="+mj-lt"/>
                <a:ea typeface="Arial Unicode MS" pitchFamily="34" charset="-128"/>
                <a:cs typeface="Arial Unicode MS" pitchFamily="34" charset="-128"/>
              </a:rPr>
              <a:t>users</a:t>
            </a:r>
          </a:p>
          <a:p>
            <a:endParaRPr lang="en-US" dirty="0">
              <a:latin typeface="+mj-lt"/>
              <a:ea typeface="Arial Unicode MS" pitchFamily="34" charset="-128"/>
              <a:cs typeface="Arial Unicode MS" pitchFamily="34" charset="-128"/>
            </a:endParaRPr>
          </a:p>
          <a:p>
            <a:r>
              <a:rPr lang="en-US" dirty="0">
                <a:latin typeface="+mj-lt"/>
                <a:ea typeface="Arial Unicode MS" pitchFamily="34" charset="-128"/>
                <a:cs typeface="Arial Unicode MS" pitchFamily="34" charset="-128"/>
              </a:rPr>
              <a:t>Available as </a:t>
            </a:r>
            <a:r>
              <a:rPr lang="en-US" sz="2800" b="1" dirty="0">
                <a:solidFill>
                  <a:schemeClr val="accent1"/>
                </a:solidFill>
                <a:latin typeface="+mj-lt"/>
                <a:ea typeface="Arial Unicode MS" pitchFamily="34" charset="-128"/>
                <a:cs typeface="Arial Unicode MS" pitchFamily="34" charset="-128"/>
              </a:rPr>
              <a:t>43</a:t>
            </a:r>
            <a:r>
              <a:rPr lang="en-US" dirty="0">
                <a:latin typeface="+mj-lt"/>
                <a:ea typeface="Arial Unicode MS" pitchFamily="34" charset="-128"/>
                <a:cs typeface="Arial Unicode MS" pitchFamily="34" charset="-128"/>
              </a:rPr>
              <a:t> country localizations and in </a:t>
            </a:r>
            <a:r>
              <a:rPr lang="en-US" sz="2800" b="1" dirty="0">
                <a:solidFill>
                  <a:schemeClr val="accent1"/>
                </a:solidFill>
                <a:latin typeface="+mj-lt"/>
                <a:ea typeface="Arial Unicode MS" pitchFamily="34" charset="-128"/>
                <a:cs typeface="Arial Unicode MS" pitchFamily="34" charset="-128"/>
              </a:rPr>
              <a:t>27</a:t>
            </a:r>
            <a:r>
              <a:rPr lang="en-US" dirty="0">
                <a:latin typeface="+mj-lt"/>
                <a:ea typeface="Arial Unicode MS" pitchFamily="34" charset="-128"/>
                <a:cs typeface="Arial Unicode MS" pitchFamily="34" charset="-128"/>
              </a:rPr>
              <a:t> languages</a:t>
            </a:r>
          </a:p>
          <a:p>
            <a:endParaRPr lang="en-US" dirty="0">
              <a:latin typeface="+mj-lt"/>
              <a:ea typeface="Arial Unicode MS" pitchFamily="34" charset="-128"/>
              <a:cs typeface="Arial Unicode MS" pitchFamily="34" charset="-128"/>
            </a:endParaRPr>
          </a:p>
          <a:p>
            <a:r>
              <a:rPr lang="en-US" sz="2800" b="1" dirty="0">
                <a:solidFill>
                  <a:schemeClr val="accent1"/>
                </a:solidFill>
                <a:latin typeface="+mj-lt"/>
                <a:ea typeface="Arial Unicode MS" pitchFamily="34" charset="-128"/>
                <a:cs typeface="Arial Unicode MS" pitchFamily="34" charset="-128"/>
              </a:rPr>
              <a:t>~300 </a:t>
            </a:r>
            <a:r>
              <a:rPr lang="en-US" dirty="0">
                <a:latin typeface="+mj-lt"/>
                <a:ea typeface="Arial Unicode MS" pitchFamily="34" charset="-128"/>
                <a:cs typeface="Arial Unicode MS" pitchFamily="34" charset="-128"/>
              </a:rPr>
              <a:t>Software Solution Partners with </a:t>
            </a:r>
            <a:r>
              <a:rPr lang="en-US" sz="2800" b="1" dirty="0">
                <a:solidFill>
                  <a:schemeClr val="accent1"/>
                </a:solidFill>
                <a:latin typeface="+mj-lt"/>
                <a:ea typeface="Arial Unicode MS" pitchFamily="34" charset="-128"/>
                <a:cs typeface="Arial Unicode MS" pitchFamily="34" charset="-128"/>
              </a:rPr>
              <a:t>500+</a:t>
            </a:r>
            <a:r>
              <a:rPr lang="en-US" sz="3100" dirty="0">
                <a:solidFill>
                  <a:schemeClr val="accent1"/>
                </a:solidFill>
                <a:latin typeface="+mj-lt"/>
                <a:ea typeface="Arial Unicode MS" pitchFamily="34" charset="-128"/>
                <a:cs typeface="Arial Unicode MS" pitchFamily="34" charset="-128"/>
              </a:rPr>
              <a:t> </a:t>
            </a:r>
            <a:r>
              <a:rPr lang="en-US" dirty="0">
                <a:latin typeface="+mj-lt"/>
                <a:ea typeface="Arial Unicode MS" pitchFamily="34" charset="-128"/>
                <a:cs typeface="Arial Unicode MS" pitchFamily="34" charset="-128"/>
              </a:rPr>
              <a:t>solutions </a:t>
            </a:r>
          </a:p>
          <a:p>
            <a:endParaRPr lang="en-US" dirty="0">
              <a:latin typeface="+mj-lt"/>
              <a:ea typeface="Arial Unicode MS" pitchFamily="34" charset="-128"/>
              <a:cs typeface="Arial Unicode MS" pitchFamily="34" charset="-128"/>
            </a:endParaRPr>
          </a:p>
          <a:p>
            <a:r>
              <a:rPr lang="en-US" dirty="0">
                <a:latin typeface="+mj-lt"/>
                <a:ea typeface="Arial Unicode MS" pitchFamily="34" charset="-128"/>
                <a:cs typeface="Arial Unicode MS" pitchFamily="34" charset="-128"/>
              </a:rPr>
              <a:t>Implemented by more than </a:t>
            </a:r>
            <a:r>
              <a:rPr lang="en-US" sz="2800" b="1" dirty="0">
                <a:solidFill>
                  <a:schemeClr val="accent1"/>
                </a:solidFill>
                <a:latin typeface="+mj-lt"/>
                <a:ea typeface="Arial Unicode MS" pitchFamily="34" charset="-128"/>
                <a:cs typeface="Arial Unicode MS" pitchFamily="34" charset="-128"/>
              </a:rPr>
              <a:t>700 </a:t>
            </a:r>
            <a:r>
              <a:rPr lang="en-US" dirty="0">
                <a:latin typeface="+mj-lt"/>
                <a:ea typeface="Arial Unicode MS" pitchFamily="34" charset="-128"/>
                <a:cs typeface="Arial Unicode MS" pitchFamily="34" charset="-128"/>
              </a:rPr>
              <a:t>Value Added Resellers worldwide</a:t>
            </a:r>
          </a:p>
          <a:p>
            <a:endParaRPr lang="en-US" dirty="0">
              <a:latin typeface="+mj-lt"/>
              <a:ea typeface="Arial Unicode MS" pitchFamily="34" charset="-128"/>
            </a:endParaRPr>
          </a:p>
          <a:p>
            <a:r>
              <a:rPr lang="en-US" dirty="0">
                <a:latin typeface="+mj-lt"/>
                <a:ea typeface="Arial Unicode MS" pitchFamily="34" charset="-128"/>
                <a:cs typeface="Arial Unicode MS" pitchFamily="34" charset="-128"/>
              </a:rPr>
              <a:t>SAP Business One is installed and used in </a:t>
            </a:r>
            <a:r>
              <a:rPr lang="en-US" sz="2800" b="1" dirty="0">
                <a:solidFill>
                  <a:schemeClr val="accent1"/>
                </a:solidFill>
                <a:latin typeface="+mj-lt"/>
                <a:ea typeface="Arial Unicode MS" pitchFamily="34" charset="-128"/>
                <a:cs typeface="Arial Unicode MS" pitchFamily="34" charset="-128"/>
              </a:rPr>
              <a:t>170</a:t>
            </a:r>
            <a:r>
              <a:rPr lang="en-US" sz="3100" b="1" dirty="0">
                <a:solidFill>
                  <a:schemeClr val="accent1"/>
                </a:solidFill>
                <a:latin typeface="+mj-lt"/>
                <a:ea typeface="Arial Unicode MS" pitchFamily="34" charset="-128"/>
                <a:cs typeface="Arial Unicode MS" pitchFamily="34" charset="-128"/>
              </a:rPr>
              <a:t> </a:t>
            </a:r>
            <a:r>
              <a:rPr lang="en-US" dirty="0">
                <a:latin typeface="+mj-lt"/>
                <a:ea typeface="Arial Unicode MS" pitchFamily="34" charset="-128"/>
                <a:cs typeface="Arial Unicode MS" pitchFamily="34" charset="-128"/>
              </a:rPr>
              <a:t>countries  </a:t>
            </a:r>
            <a:endParaRPr lang="en-US" dirty="0">
              <a:latin typeface="+mj-lt"/>
            </a:endParaRPr>
          </a:p>
          <a:p>
            <a:endParaRPr lang="en-US" dirty="0">
              <a:latin typeface="+mj-lt"/>
            </a:endParaRPr>
          </a:p>
          <a:p>
            <a:r>
              <a:rPr lang="en-US" sz="2800" b="1" dirty="0">
                <a:solidFill>
                  <a:schemeClr val="accent1"/>
                </a:solidFill>
                <a:latin typeface="+mj-lt"/>
                <a:ea typeface="Arial Unicode MS" pitchFamily="34" charset="-128"/>
                <a:cs typeface="Arial Unicode MS" pitchFamily="34" charset="-128"/>
              </a:rPr>
              <a:t>360+</a:t>
            </a:r>
            <a:r>
              <a:rPr lang="en-US" sz="3100" b="1" dirty="0">
                <a:solidFill>
                  <a:schemeClr val="accent1"/>
                </a:solidFill>
                <a:latin typeface="+mj-lt"/>
                <a:ea typeface="Arial Unicode MS" pitchFamily="34" charset="-128"/>
                <a:cs typeface="Arial Unicode MS" pitchFamily="34" charset="-128"/>
              </a:rPr>
              <a:t> </a:t>
            </a:r>
            <a:r>
              <a:rPr lang="en-US" dirty="0">
                <a:latin typeface="+mj-lt"/>
                <a:ea typeface="Arial Unicode MS" pitchFamily="34" charset="-128"/>
                <a:cs typeface="Arial Unicode MS" pitchFamily="34" charset="-128"/>
              </a:rPr>
              <a:t>large enterprises are running SAP Business One in </a:t>
            </a:r>
            <a:r>
              <a:rPr lang="en-US" sz="2400" b="1" dirty="0">
                <a:solidFill>
                  <a:schemeClr val="accent1"/>
                </a:solidFill>
                <a:latin typeface="+mj-lt"/>
                <a:ea typeface="Arial Unicode MS" pitchFamily="34" charset="-128"/>
                <a:cs typeface="Arial Unicode MS" pitchFamily="34" charset="-128"/>
              </a:rPr>
              <a:t>2,400+ </a:t>
            </a:r>
            <a:r>
              <a:rPr lang="en-US" dirty="0">
                <a:latin typeface="+mj-lt"/>
                <a:ea typeface="Arial Unicode MS" pitchFamily="34" charset="-128"/>
                <a:cs typeface="Arial Unicode MS" pitchFamily="34" charset="-128"/>
              </a:rPr>
              <a:t>subsidiaries </a:t>
            </a:r>
            <a:endParaRPr lang="en-US" dirty="0">
              <a:latin typeface="+mj-lt"/>
            </a:endParaRPr>
          </a:p>
          <a:p>
            <a:endParaRPr lang="en-US" dirty="0">
              <a:latin typeface="+mj-lt"/>
            </a:endParaRPr>
          </a:p>
          <a:p>
            <a:endParaRPr lang="en-US" dirty="0">
              <a:latin typeface="+mj-lt"/>
              <a:ea typeface="Arial Unicode MS" pitchFamily="34" charset="-128"/>
              <a:cs typeface="Arial Unicode MS" pitchFamily="34" charset="-128"/>
            </a:endParaRPr>
          </a:p>
          <a:p>
            <a:endParaRPr lang="en-US" dirty="0">
              <a:latin typeface="+mj-lt"/>
              <a:ea typeface="Arial Unicode MS" pitchFamily="34" charset="-128"/>
              <a:cs typeface="Arial Unicode MS" pitchFamily="34" charset="-128"/>
            </a:endParaRPr>
          </a:p>
        </p:txBody>
      </p:sp>
      <p:sp>
        <p:nvSpPr>
          <p:cNvPr id="18" name="Title 1"/>
          <p:cNvSpPr txBox="1">
            <a:spLocks/>
          </p:cNvSpPr>
          <p:nvPr/>
        </p:nvSpPr>
        <p:spPr bwMode="gray">
          <a:xfrm>
            <a:off x="579705" y="193350"/>
            <a:ext cx="9512693" cy="80021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spcBef>
                <a:spcPts val="0"/>
              </a:spcBef>
              <a:defRPr/>
            </a:pPr>
            <a:endParaRPr lang="en-US" sz="2600" b="0" dirty="0"/>
          </a:p>
          <a:p>
            <a:pPr>
              <a:spcBef>
                <a:spcPts val="0"/>
              </a:spcBef>
              <a:defRPr/>
            </a:pPr>
            <a:r>
              <a:rPr lang="en-US" sz="2600" b="0" dirty="0"/>
              <a:t>SAP’s best selling ERP solution by number of customers</a:t>
            </a:r>
          </a:p>
        </p:txBody>
      </p:sp>
      <p:pic>
        <p:nvPicPr>
          <p:cNvPr id="4" name="Picture 3"/>
          <p:cNvPicPr>
            <a:picLocks noChangeAspect="1"/>
          </p:cNvPicPr>
          <p:nvPr/>
        </p:nvPicPr>
        <p:blipFill>
          <a:blip r:embed="rId2"/>
          <a:stretch>
            <a:fillRect/>
          </a:stretch>
        </p:blipFill>
        <p:spPr>
          <a:xfrm>
            <a:off x="790587" y="2052671"/>
            <a:ext cx="948041" cy="948989"/>
          </a:xfrm>
          <a:prstGeom prst="rect">
            <a:avLst/>
          </a:prstGeom>
        </p:spPr>
      </p:pic>
      <p:pic>
        <p:nvPicPr>
          <p:cNvPr id="5" name="Picture 4"/>
          <p:cNvPicPr>
            <a:picLocks noChangeAspect="1"/>
          </p:cNvPicPr>
          <p:nvPr/>
        </p:nvPicPr>
        <p:blipFill>
          <a:blip r:embed="rId3"/>
          <a:stretch>
            <a:fillRect/>
          </a:stretch>
        </p:blipFill>
        <p:spPr>
          <a:xfrm>
            <a:off x="912979" y="1349415"/>
            <a:ext cx="703256" cy="703256"/>
          </a:xfrm>
          <a:prstGeom prst="rect">
            <a:avLst/>
          </a:prstGeom>
        </p:spPr>
      </p:pic>
      <p:pic>
        <p:nvPicPr>
          <p:cNvPr id="19" name="Picture 18"/>
          <p:cNvPicPr>
            <a:picLocks noChangeAspect="1"/>
          </p:cNvPicPr>
          <p:nvPr/>
        </p:nvPicPr>
        <p:blipFill>
          <a:blip r:embed="rId4"/>
          <a:stretch>
            <a:fillRect/>
          </a:stretch>
        </p:blipFill>
        <p:spPr>
          <a:xfrm>
            <a:off x="790587" y="2784191"/>
            <a:ext cx="948989" cy="948989"/>
          </a:xfrm>
          <a:prstGeom prst="rect">
            <a:avLst/>
          </a:prstGeom>
        </p:spPr>
      </p:pic>
      <p:pic>
        <p:nvPicPr>
          <p:cNvPr id="20" name="Picture 19"/>
          <p:cNvPicPr>
            <a:picLocks noChangeAspect="1"/>
          </p:cNvPicPr>
          <p:nvPr/>
        </p:nvPicPr>
        <p:blipFill>
          <a:blip r:embed="rId5"/>
          <a:stretch>
            <a:fillRect/>
          </a:stretch>
        </p:blipFill>
        <p:spPr>
          <a:xfrm>
            <a:off x="911190" y="3704916"/>
            <a:ext cx="705045" cy="705045"/>
          </a:xfrm>
          <a:prstGeom prst="rect">
            <a:avLst/>
          </a:prstGeom>
        </p:spPr>
      </p:pic>
      <p:pic>
        <p:nvPicPr>
          <p:cNvPr id="21" name="Picture 20"/>
          <p:cNvPicPr>
            <a:picLocks noChangeAspect="1"/>
          </p:cNvPicPr>
          <p:nvPr/>
        </p:nvPicPr>
        <p:blipFill>
          <a:blip r:embed="rId6"/>
          <a:stretch>
            <a:fillRect/>
          </a:stretch>
        </p:blipFill>
        <p:spPr>
          <a:xfrm>
            <a:off x="921534" y="4464700"/>
            <a:ext cx="684356" cy="684356"/>
          </a:xfrm>
          <a:prstGeom prst="rect">
            <a:avLst/>
          </a:prstGeom>
        </p:spPr>
      </p:pic>
      <p:pic>
        <p:nvPicPr>
          <p:cNvPr id="22" name="Picture 21"/>
          <p:cNvPicPr>
            <a:picLocks noChangeAspect="1"/>
          </p:cNvPicPr>
          <p:nvPr/>
        </p:nvPicPr>
        <p:blipFill>
          <a:blip r:embed="rId7"/>
          <a:stretch>
            <a:fillRect/>
          </a:stretch>
        </p:blipFill>
        <p:spPr>
          <a:xfrm>
            <a:off x="897329" y="5245091"/>
            <a:ext cx="732765" cy="732765"/>
          </a:xfrm>
          <a:prstGeom prst="rect">
            <a:avLst/>
          </a:prstGeom>
        </p:spPr>
      </p:pic>
    </p:spTree>
    <p:extLst>
      <p:ext uri="{BB962C8B-B14F-4D97-AF65-F5344CB8AC3E}">
        <p14:creationId xmlns:p14="http://schemas.microsoft.com/office/powerpoint/2010/main" val="20109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87" y="685800"/>
            <a:ext cx="7208274" cy="925830"/>
          </a:xfrm>
        </p:spPr>
        <p:txBody>
          <a:bodyPr/>
          <a:lstStyle/>
          <a:p>
            <a:r>
              <a:rPr lang="en-US" sz="2800" dirty="0">
                <a:latin typeface="Arial" panose="020B0604020202020204" pitchFamily="34" charset="0"/>
                <a:cs typeface="Arial" panose="020B0604020202020204" pitchFamily="34" charset="0"/>
              </a:rPr>
              <a:t>Why explore ERP systems?</a:t>
            </a:r>
            <a:br>
              <a:rPr lang="en-US" sz="2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As your business changes, a solid underlying foundation is critical </a:t>
            </a:r>
            <a:endParaRPr lang="en-US" sz="2800" b="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266763" y="1549189"/>
            <a:ext cx="6644147" cy="4670077"/>
          </a:xfrm>
        </p:spPr>
        <p:txBody>
          <a:bodyPr>
            <a:normAutofit/>
          </a:bodyPr>
          <a:lstStyle/>
          <a:p>
            <a:pPr marL="228600" indent="-228600" defTabSz="509292">
              <a:spcAft>
                <a:spcPts val="103"/>
              </a:spcAft>
              <a:buFont typeface="Arial" panose="020B0604020202020204" pitchFamily="34" charset="0"/>
              <a:buChar char="•"/>
              <a:defRPr/>
            </a:pPr>
            <a:r>
              <a:rPr lang="en-US" dirty="0">
                <a:solidFill>
                  <a:schemeClr val="dk1"/>
                </a:solidFill>
                <a:latin typeface="Arial" panose="020B0604020202020204" pitchFamily="34" charset="0"/>
                <a:cs typeface="Arial" panose="020B0604020202020204" pitchFamily="34" charset="0"/>
              </a:rPr>
              <a:t>Digital Economy</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You want to make the right business decisions at the right time, with real-time access to information.</a:t>
            </a:r>
          </a:p>
          <a:p>
            <a:pPr marL="228600" indent="-228600" defTabSz="509292">
              <a:spcAft>
                <a:spcPts val="103"/>
              </a:spcAft>
              <a:buFont typeface="Arial" panose="020B0604020202020204" pitchFamily="34" charset="0"/>
              <a:buChar char="•"/>
              <a:defRPr/>
            </a:pPr>
            <a:r>
              <a:rPr lang="en-US" dirty="0">
                <a:solidFill>
                  <a:schemeClr val="dk1"/>
                </a:solidFill>
                <a:latin typeface="Arial" panose="020B0604020202020204" pitchFamily="34" charset="0"/>
                <a:cs typeface="Arial" panose="020B0604020202020204" pitchFamily="34" charset="0"/>
              </a:rPr>
              <a:t>You’re growing </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You are a fast growing company, and your needs are out-pacing your current system capabilities</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As your business grows, you need to put best-practice processes in place</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You need to automate your business processes, to increase productivity</a:t>
            </a:r>
          </a:p>
          <a:p>
            <a:pPr marL="228600" indent="-228600" defTabSz="509292">
              <a:spcAft>
                <a:spcPts val="103"/>
              </a:spcAft>
              <a:buFont typeface="Arial" panose="020B0604020202020204" pitchFamily="34" charset="0"/>
              <a:buChar char="•"/>
              <a:defRPr/>
            </a:pPr>
            <a:r>
              <a:rPr lang="en-US" dirty="0">
                <a:solidFill>
                  <a:schemeClr val="dk1"/>
                </a:solidFill>
                <a:latin typeface="Arial" panose="020B0604020202020204" pitchFamily="34" charset="0"/>
                <a:cs typeface="Arial" panose="020B0604020202020204" pitchFamily="34" charset="0"/>
              </a:rPr>
              <a:t>Expansion</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If you’re expanding into new markets, you need business software that will enable, not hinder you</a:t>
            </a:r>
            <a:endParaRPr lang="en-US" i="1" dirty="0">
              <a:latin typeface="Arial" panose="020B0604020202020204" pitchFamily="34" charset="0"/>
              <a:cs typeface="Arial" panose="020B0604020202020204" pitchFamily="34" charset="0"/>
            </a:endParaRPr>
          </a:p>
          <a:p>
            <a:pPr marL="685800" lvl="1" indent="-228600" defTabSz="509292">
              <a:spcAft>
                <a:spcPts val="103"/>
              </a:spcAft>
              <a:buFont typeface="Arial" panose="020B0604020202020204" pitchFamily="34" charset="0"/>
              <a:buChar char="•"/>
              <a:defRPr/>
            </a:pPr>
            <a:endParaRPr lang="en-US" sz="1600" dirty="0">
              <a:solidFill>
                <a:schemeClr val="dk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25954" r="10908"/>
          <a:stretch/>
        </p:blipFill>
        <p:spPr>
          <a:xfrm>
            <a:off x="-342" y="221226"/>
            <a:ext cx="4671060" cy="5346529"/>
          </a:xfrm>
          <a:prstGeom prst="rect">
            <a:avLst/>
          </a:prstGeom>
        </p:spPr>
      </p:pic>
      <p:sp>
        <p:nvSpPr>
          <p:cNvPr id="10" name="Rectangle 9"/>
          <p:cNvSpPr/>
          <p:nvPr/>
        </p:nvSpPr>
        <p:spPr>
          <a:xfrm>
            <a:off x="1587" y="5567755"/>
            <a:ext cx="4671060" cy="130302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3528" y="5699109"/>
            <a:ext cx="4180599" cy="461665"/>
          </a:xfrm>
          <a:prstGeom prst="rect">
            <a:avLst/>
          </a:prstGeom>
          <a:noFill/>
        </p:spPr>
        <p:txBody>
          <a:bodyPr wrap="square" rtlCol="0">
            <a:spAutoFit/>
          </a:bodyPr>
          <a:lstStyle/>
          <a:p>
            <a:endParaRPr lang="en-US" sz="2400" dirty="0">
              <a:solidFill>
                <a:srgbClr val="F0AB1E"/>
              </a:solidFill>
              <a:latin typeface="Arial" charset="0"/>
              <a:ea typeface="Arial" charset="0"/>
              <a:cs typeface="Arial" charset="0"/>
            </a:endParaRPr>
          </a:p>
        </p:txBody>
      </p:sp>
    </p:spTree>
    <p:extLst>
      <p:ext uri="{BB962C8B-B14F-4D97-AF65-F5344CB8AC3E}">
        <p14:creationId xmlns:p14="http://schemas.microsoft.com/office/powerpoint/2010/main" val="293266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87" y="685800"/>
            <a:ext cx="7208274" cy="925830"/>
          </a:xfrm>
        </p:spPr>
        <p:txBody>
          <a:bodyPr/>
          <a:lstStyle/>
          <a:p>
            <a:r>
              <a:rPr lang="en-US" sz="2800" dirty="0">
                <a:latin typeface="Arial" panose="020B0604020202020204" pitchFamily="34" charset="0"/>
                <a:cs typeface="Arial" panose="020B0604020202020204" pitchFamily="34" charset="0"/>
              </a:rPr>
              <a:t>A good ERP solution allows you to focus on running your business</a:t>
            </a:r>
            <a:endParaRPr lang="en-US" sz="2800" b="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266763" y="1779848"/>
            <a:ext cx="6644147" cy="4670077"/>
          </a:xfrm>
        </p:spPr>
        <p:txBody>
          <a:bodyPr>
            <a:normAutofit lnSpcReduction="10000"/>
          </a:bodyPr>
          <a:lstStyle/>
          <a:p>
            <a:pPr marL="228600" indent="-228600" defTabSz="509292">
              <a:spcAft>
                <a:spcPts val="103"/>
              </a:spcAft>
              <a:buFont typeface="Arial" panose="020B0604020202020204" pitchFamily="34" charset="0"/>
              <a:buChar char="•"/>
              <a:defRPr/>
            </a:pPr>
            <a:r>
              <a:rPr lang="en-US" dirty="0">
                <a:solidFill>
                  <a:schemeClr val="dk1"/>
                </a:solidFill>
                <a:latin typeface="Arial" panose="020B0604020202020204" pitchFamily="34" charset="0"/>
                <a:cs typeface="Arial" panose="020B0604020202020204" pitchFamily="34" charset="0"/>
              </a:rPr>
              <a:t>Competitive advantage</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Become relevant in the global economy by implementing robust business process, thus allowing you to adapt to market changes, and anticipate business trends. </a:t>
            </a:r>
          </a:p>
          <a:p>
            <a:pPr marL="228600" indent="-228600" defTabSz="509292">
              <a:spcAft>
                <a:spcPts val="103"/>
              </a:spcAft>
              <a:buFont typeface="Arial" panose="020B0604020202020204" pitchFamily="34" charset="0"/>
              <a:buChar char="•"/>
              <a:defRPr/>
            </a:pPr>
            <a:r>
              <a:rPr lang="en-US" dirty="0">
                <a:solidFill>
                  <a:schemeClr val="dk1"/>
                </a:solidFill>
                <a:latin typeface="Arial" panose="020B0604020202020204" pitchFamily="34" charset="0"/>
                <a:cs typeface="Arial" panose="020B0604020202020204" pitchFamily="34" charset="0"/>
              </a:rPr>
              <a:t>Connected business functions</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Finance systems are connected to procurement and production. CRM is connected to marketing, sales and service. </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Your entire business runs more smoothly by touching all areas of your business. This inspires natural cross departmental collaboration within your organization. </a:t>
            </a:r>
          </a:p>
          <a:p>
            <a:pPr marL="228600" indent="-228600" defTabSz="509292">
              <a:spcAft>
                <a:spcPts val="103"/>
              </a:spcAft>
              <a:buFont typeface="Arial" panose="020B0604020202020204" pitchFamily="34" charset="0"/>
              <a:buChar char="•"/>
              <a:defRPr/>
            </a:pPr>
            <a:r>
              <a:rPr lang="en-US" dirty="0">
                <a:solidFill>
                  <a:schemeClr val="dk1"/>
                </a:solidFill>
                <a:latin typeface="Arial" panose="020B0604020202020204" pitchFamily="34" charset="0"/>
                <a:cs typeface="Arial" panose="020B0604020202020204" pitchFamily="34" charset="0"/>
              </a:rPr>
              <a:t>Easy access to data</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Integrated analytics and reports should always keep informed on the health of your business</a:t>
            </a:r>
          </a:p>
          <a:p>
            <a:pPr marL="685800" lvl="1" indent="-228600" defTabSz="509292">
              <a:spcAft>
                <a:spcPts val="103"/>
              </a:spcAft>
              <a:buFont typeface="Arial" panose="020B0604020202020204" pitchFamily="34" charset="0"/>
              <a:buChar char="•"/>
              <a:defRPr/>
            </a:pPr>
            <a:r>
              <a:rPr lang="en-US" sz="1600" dirty="0">
                <a:solidFill>
                  <a:schemeClr val="dk1"/>
                </a:solidFill>
                <a:latin typeface="Arial" panose="020B0604020202020204" pitchFamily="34" charset="0"/>
                <a:cs typeface="Arial" panose="020B0604020202020204" pitchFamily="34" charset="0"/>
              </a:rPr>
              <a:t>Better decisions can be made on the back of real-time data insights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25954" r="10908"/>
          <a:stretch/>
        </p:blipFill>
        <p:spPr>
          <a:xfrm>
            <a:off x="1704" y="221461"/>
            <a:ext cx="4671060" cy="5346529"/>
          </a:xfrm>
          <a:prstGeom prst="rect">
            <a:avLst/>
          </a:prstGeom>
        </p:spPr>
      </p:pic>
      <p:sp>
        <p:nvSpPr>
          <p:cNvPr id="10" name="Rectangle 9"/>
          <p:cNvSpPr/>
          <p:nvPr/>
        </p:nvSpPr>
        <p:spPr>
          <a:xfrm>
            <a:off x="1587" y="5567755"/>
            <a:ext cx="4671060" cy="130302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3528" y="5699109"/>
            <a:ext cx="4180599" cy="461665"/>
          </a:xfrm>
          <a:prstGeom prst="rect">
            <a:avLst/>
          </a:prstGeom>
          <a:noFill/>
        </p:spPr>
        <p:txBody>
          <a:bodyPr wrap="square" rtlCol="0">
            <a:spAutoFit/>
          </a:bodyPr>
          <a:lstStyle/>
          <a:p>
            <a:endParaRPr lang="en-US" sz="2400" dirty="0">
              <a:solidFill>
                <a:srgbClr val="F0AB1E"/>
              </a:solidFill>
              <a:latin typeface="Arial" charset="0"/>
              <a:ea typeface="Arial" charset="0"/>
              <a:cs typeface="Arial" charset="0"/>
            </a:endParaRPr>
          </a:p>
        </p:txBody>
      </p:sp>
    </p:spTree>
    <p:extLst>
      <p:ext uri="{BB962C8B-B14F-4D97-AF65-F5344CB8AC3E}">
        <p14:creationId xmlns:p14="http://schemas.microsoft.com/office/powerpoint/2010/main" val="809340656"/>
      </p:ext>
    </p:extLst>
  </p:cSld>
  <p:clrMapOvr>
    <a:masterClrMapping/>
  </p:clrMapOvr>
</p:sld>
</file>

<file path=ppt/theme/theme1.xml><?xml version="1.0" encoding="utf-8"?>
<a:theme xmlns:a="http://schemas.openxmlformats.org/drawingml/2006/main" name="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7_16x9_white.pptx" id="{361B5C88-8783-4632-9760-165C5D3B37CD}" vid="{FC51F387-8A29-4E2B-8668-D1F3B60B3569}"/>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SAP_2017_16x9_white</Template>
  <TotalTime>37</TotalTime>
  <Words>1818</Words>
  <Application>Microsoft Office PowerPoint</Application>
  <PresentationFormat>Custom</PresentationFormat>
  <Paragraphs>361</Paragraphs>
  <Slides>18</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MS Mincho</vt:lpstr>
      <vt:lpstr>Arial</vt:lpstr>
      <vt:lpstr>Arial Unicode MS</vt:lpstr>
      <vt:lpstr>BentonSans</vt:lpstr>
      <vt:lpstr>BentonSans Book</vt:lpstr>
      <vt:lpstr>BentonSans Medium</vt:lpstr>
      <vt:lpstr>Calibri</vt:lpstr>
      <vt:lpstr>Courier New</vt:lpstr>
      <vt:lpstr>Symbol</vt:lpstr>
      <vt:lpstr>Times New Roman</vt:lpstr>
      <vt:lpstr>Wingdings</vt:lpstr>
      <vt:lpstr>Wingdings</vt:lpstr>
      <vt:lpstr>SAP_2017_16x9_white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explore ERP systems? As your business changes, a solid underlying foundation is critical </vt:lpstr>
      <vt:lpstr>A good ERP solution allows you to focus on running your business</vt:lpstr>
      <vt:lpstr>Meet SAP BusinessOne</vt:lpstr>
      <vt:lpstr>PowerPoint Presentation</vt:lpstr>
      <vt:lpstr>Key Functionality</vt:lpstr>
      <vt:lpstr>PowerPoint Presentation</vt:lpstr>
      <vt:lpstr>PowerPoint Presentation</vt:lpstr>
      <vt:lpstr>PowerPoint Presentation</vt:lpstr>
      <vt:lpstr>PowerPoint Presentation</vt:lpstr>
      <vt:lpstr>PowerPoint Presentation</vt:lpstr>
      <vt:lpstr>SAP Business One Key Functionality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Masson, Neha</dc:creator>
  <cp:lastModifiedBy>Naiman Nigel Chand</cp:lastModifiedBy>
  <cp:revision>125</cp:revision>
  <dcterms:created xsi:type="dcterms:W3CDTF">2017-03-09T09:27:36Z</dcterms:created>
  <dcterms:modified xsi:type="dcterms:W3CDTF">2021-09-08T05:02:17Z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